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36" r:id="rId3"/>
    <p:sldId id="380" r:id="rId4"/>
    <p:sldId id="350" r:id="rId5"/>
    <p:sldId id="378" r:id="rId6"/>
    <p:sldId id="382" r:id="rId7"/>
    <p:sldId id="383" r:id="rId8"/>
    <p:sldId id="385" r:id="rId9"/>
    <p:sldId id="386" r:id="rId10"/>
    <p:sldId id="389" r:id="rId11"/>
    <p:sldId id="390" r:id="rId12"/>
    <p:sldId id="352" r:id="rId13"/>
    <p:sldId id="392" r:id="rId14"/>
    <p:sldId id="393" r:id="rId15"/>
    <p:sldId id="355" r:id="rId16"/>
    <p:sldId id="396" r:id="rId17"/>
    <p:sldId id="379" r:id="rId18"/>
    <p:sldId id="395" r:id="rId19"/>
    <p:sldId id="394" r:id="rId20"/>
    <p:sldId id="277" r:id="rId21"/>
    <p:sldId id="320" r:id="rId22"/>
    <p:sldId id="364" r:id="rId23"/>
    <p:sldId id="263" r:id="rId24"/>
    <p:sldId id="319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6" autoAdjust="0"/>
  </p:normalViewPr>
  <p:slideViewPr>
    <p:cSldViewPr>
      <p:cViewPr>
        <p:scale>
          <a:sx n="80" d="100"/>
          <a:sy n="80" d="100"/>
        </p:scale>
        <p:origin x="-251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9461B-6A06-46BD-9A08-B3FF5C3940A4}" type="doc">
      <dgm:prSet loTypeId="urn:microsoft.com/office/officeart/2005/8/layout/vList3#1" loCatId="list" qsTypeId="urn:microsoft.com/office/officeart/2005/8/quickstyle/simple1" qsCatId="simple" csTypeId="urn:microsoft.com/office/officeart/2005/8/colors/accent2_2" csCatId="accent2" phldr="1"/>
      <dgm:spPr/>
    </dgm:pt>
    <dgm:pt modelId="{70F0198C-CDCA-4E04-8319-0EC6C1CE280B}">
      <dgm:prSet phldrT="[Texto]"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0" dirty="0" smtClean="0">
              <a:latin typeface="Arial" pitchFamily="34" charset="0"/>
            </a:rPr>
            <a:t>Liderazgo de las Comisiones</a:t>
          </a:r>
          <a:endParaRPr lang="es-MX" sz="2400" b="0" dirty="0"/>
        </a:p>
      </dgm:t>
    </dgm:pt>
    <dgm:pt modelId="{5113D45D-9D2D-435C-AE57-DB47742195BD}" type="parTrans" cxnId="{E8817A7D-EC93-44EA-BE88-D0662A980961}">
      <dgm:prSet/>
      <dgm:spPr/>
      <dgm:t>
        <a:bodyPr/>
        <a:lstStyle/>
        <a:p>
          <a:endParaRPr lang="es-MX" b="0"/>
        </a:p>
      </dgm:t>
    </dgm:pt>
    <dgm:pt modelId="{15F83EDF-ECAF-4A49-B040-CB5BDAB26F35}" type="sibTrans" cxnId="{E8817A7D-EC93-44EA-BE88-D0662A980961}">
      <dgm:prSet/>
      <dgm:spPr/>
      <dgm:t>
        <a:bodyPr/>
        <a:lstStyle/>
        <a:p>
          <a:endParaRPr lang="es-MX" b="0"/>
        </a:p>
      </dgm:t>
    </dgm:pt>
    <dgm:pt modelId="{A18208A1-6603-4902-AA21-CFFF578ADD52}">
      <dgm:prSet phldrT="[Texto]"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0" dirty="0" smtClean="0">
              <a:latin typeface="Arial" pitchFamily="34" charset="0"/>
            </a:rPr>
            <a:t>Liderazgo en los encargos</a:t>
          </a:r>
          <a:endParaRPr lang="es-MX" sz="2400" b="0" dirty="0"/>
        </a:p>
      </dgm:t>
    </dgm:pt>
    <dgm:pt modelId="{0C99F773-A44A-4EFD-BCA2-7CA55BF21AA6}" type="parTrans" cxnId="{5305677C-8768-41B9-9F41-F571D27BE8D8}">
      <dgm:prSet/>
      <dgm:spPr/>
      <dgm:t>
        <a:bodyPr/>
        <a:lstStyle/>
        <a:p>
          <a:endParaRPr lang="es-MX" b="0"/>
        </a:p>
      </dgm:t>
    </dgm:pt>
    <dgm:pt modelId="{64F09342-7754-4ABE-8003-8C77665DC198}" type="sibTrans" cxnId="{5305677C-8768-41B9-9F41-F571D27BE8D8}">
      <dgm:prSet/>
      <dgm:spPr/>
      <dgm:t>
        <a:bodyPr/>
        <a:lstStyle/>
        <a:p>
          <a:endParaRPr lang="es-MX" b="0"/>
        </a:p>
      </dgm:t>
    </dgm:pt>
    <dgm:pt modelId="{0C8299AE-4C5A-4794-BC3D-6C24CCABC35C}">
      <dgm:prSet phldrT="[Texto]"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0" dirty="0" smtClean="0">
              <a:latin typeface="Arial" pitchFamily="34" charset="0"/>
            </a:rPr>
            <a:t>Rendición de cuentas al Consejo (</a:t>
          </a:r>
          <a:r>
            <a:rPr lang="es-ES" sz="2400" b="0" dirty="0" err="1" smtClean="0">
              <a:latin typeface="Arial" pitchFamily="34" charset="0"/>
            </a:rPr>
            <a:t>accountability</a:t>
          </a:r>
          <a:r>
            <a:rPr lang="es-ES" sz="2400" b="0" dirty="0" smtClean="0">
              <a:latin typeface="Arial" pitchFamily="34" charset="0"/>
            </a:rPr>
            <a:t>)</a:t>
          </a:r>
          <a:endParaRPr lang="es-MX" sz="2400" b="0" dirty="0"/>
        </a:p>
      </dgm:t>
    </dgm:pt>
    <dgm:pt modelId="{33FDAD45-96BE-4730-869C-3594EB06F914}" type="parTrans" cxnId="{4968E3C4-3084-420F-A94D-2521128CCE16}">
      <dgm:prSet/>
      <dgm:spPr/>
      <dgm:t>
        <a:bodyPr/>
        <a:lstStyle/>
        <a:p>
          <a:endParaRPr lang="es-MX" b="0"/>
        </a:p>
      </dgm:t>
    </dgm:pt>
    <dgm:pt modelId="{AB8C463F-E047-48A2-92B1-19E87692BBEF}" type="sibTrans" cxnId="{4968E3C4-3084-420F-A94D-2521128CCE16}">
      <dgm:prSet/>
      <dgm:spPr/>
      <dgm:t>
        <a:bodyPr/>
        <a:lstStyle/>
        <a:p>
          <a:endParaRPr lang="es-MX" b="0"/>
        </a:p>
      </dgm:t>
    </dgm:pt>
    <dgm:pt modelId="{E052F93E-ACAA-4A96-B124-E2E890199E51}">
      <dgm:prSet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S" sz="2400" b="0" dirty="0" smtClean="0">
              <a:latin typeface="Arial" pitchFamily="34" charset="0"/>
            </a:rPr>
            <a:t>    Dedicarle tiempo al Consejo y a los consejeros</a:t>
          </a:r>
          <a:endParaRPr lang="es-ES" sz="2400" b="0" dirty="0">
            <a:latin typeface="Arial" pitchFamily="34" charset="0"/>
          </a:endParaRPr>
        </a:p>
      </dgm:t>
    </dgm:pt>
    <dgm:pt modelId="{9B6BF3D8-311A-4F19-8E26-5A824AE0A48B}" type="parTrans" cxnId="{E63B56F0-0937-4C43-8862-2F828CE11331}">
      <dgm:prSet/>
      <dgm:spPr/>
      <dgm:t>
        <a:bodyPr/>
        <a:lstStyle/>
        <a:p>
          <a:endParaRPr lang="es-MX" b="0"/>
        </a:p>
      </dgm:t>
    </dgm:pt>
    <dgm:pt modelId="{4D558CBE-CB24-4EE2-A83F-6079747FD4CD}" type="sibTrans" cxnId="{E63B56F0-0937-4C43-8862-2F828CE11331}">
      <dgm:prSet/>
      <dgm:spPr/>
      <dgm:t>
        <a:bodyPr/>
        <a:lstStyle/>
        <a:p>
          <a:endParaRPr lang="es-MX" b="0"/>
        </a:p>
      </dgm:t>
    </dgm:pt>
    <dgm:pt modelId="{CB9EA78A-29AD-4376-B641-60A03444B6F2}" type="pres">
      <dgm:prSet presAssocID="{A559461B-6A06-46BD-9A08-B3FF5C3940A4}" presName="linearFlow" presStyleCnt="0">
        <dgm:presLayoutVars>
          <dgm:dir/>
          <dgm:resizeHandles val="exact"/>
        </dgm:presLayoutVars>
      </dgm:prSet>
      <dgm:spPr/>
    </dgm:pt>
    <dgm:pt modelId="{E9E7B42E-CD39-49FA-BE7A-1E4A9E351EA1}" type="pres">
      <dgm:prSet presAssocID="{70F0198C-CDCA-4E04-8319-0EC6C1CE280B}" presName="composite" presStyleCnt="0"/>
      <dgm:spPr/>
    </dgm:pt>
    <dgm:pt modelId="{EEBD01CA-F2D1-4BBA-B724-DC87F25521C9}" type="pres">
      <dgm:prSet presAssocID="{70F0198C-CDCA-4E04-8319-0EC6C1CE280B}" presName="imgShp" presStyleLbl="fgImgPlace1" presStyleIdx="0" presStyleCnt="4" custLinFactNeighborX="-70212" custLinFactNeighborY="9724"/>
      <dgm:spPr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F60DE17F-1A8E-4A04-BDC7-F29E3ED33DA4}" type="pres">
      <dgm:prSet presAssocID="{70F0198C-CDCA-4E04-8319-0EC6C1CE280B}" presName="txShp" presStyleLbl="node1" presStyleIdx="0" presStyleCnt="4" custScaleX="1257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E36EA8-CEAD-4D2B-A417-5DF56478A1C5}" type="pres">
      <dgm:prSet presAssocID="{15F83EDF-ECAF-4A49-B040-CB5BDAB26F35}" presName="spacing" presStyleCnt="0"/>
      <dgm:spPr/>
    </dgm:pt>
    <dgm:pt modelId="{D18E8314-9F0D-4DCD-8702-C4B2971CF821}" type="pres">
      <dgm:prSet presAssocID="{A18208A1-6603-4902-AA21-CFFF578ADD52}" presName="composite" presStyleCnt="0"/>
      <dgm:spPr/>
    </dgm:pt>
    <dgm:pt modelId="{341B3D47-EA45-4CCD-8606-DA5962FDE28B}" type="pres">
      <dgm:prSet presAssocID="{A18208A1-6603-4902-AA21-CFFF578ADD52}" presName="imgShp" presStyleLbl="fgImgPlace1" presStyleIdx="1" presStyleCnt="4" custLinFactNeighborX="-70212" custLinFactNeighborY="153"/>
      <dgm:spPr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A236034C-C06D-4464-8A03-03C491BC8BBE}" type="pres">
      <dgm:prSet presAssocID="{A18208A1-6603-4902-AA21-CFFF578ADD52}" presName="txShp" presStyleLbl="node1" presStyleIdx="1" presStyleCnt="4" custScaleX="1257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8BA78B-875C-47C7-A71D-841EA292E8EA}" type="pres">
      <dgm:prSet presAssocID="{64F09342-7754-4ABE-8003-8C77665DC198}" presName="spacing" presStyleCnt="0"/>
      <dgm:spPr/>
    </dgm:pt>
    <dgm:pt modelId="{D5FED599-2640-45EF-B250-A970B6E0A296}" type="pres">
      <dgm:prSet presAssocID="{0C8299AE-4C5A-4794-BC3D-6C24CCABC35C}" presName="composite" presStyleCnt="0"/>
      <dgm:spPr/>
    </dgm:pt>
    <dgm:pt modelId="{92274A6F-55D1-4D3C-8459-FFD8F6B2D09F}" type="pres">
      <dgm:prSet presAssocID="{0C8299AE-4C5A-4794-BC3D-6C24CCABC35C}" presName="imgShp" presStyleLbl="fgImgPlace1" presStyleIdx="2" presStyleCnt="4" custLinFactNeighborX="-70212" custLinFactNeighborY="153"/>
      <dgm:spPr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723A76AA-2298-429E-8947-B66126C3EB3C}" type="pres">
      <dgm:prSet presAssocID="{0C8299AE-4C5A-4794-BC3D-6C24CCABC35C}" presName="txShp" presStyleLbl="node1" presStyleIdx="2" presStyleCnt="4" custScaleX="1257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607AEB-0380-48E1-9D87-4084A90E82A1}" type="pres">
      <dgm:prSet presAssocID="{AB8C463F-E047-48A2-92B1-19E87692BBEF}" presName="spacing" presStyleCnt="0"/>
      <dgm:spPr/>
    </dgm:pt>
    <dgm:pt modelId="{813638AA-E884-430E-9728-5FD430EC55A2}" type="pres">
      <dgm:prSet presAssocID="{E052F93E-ACAA-4A96-B124-E2E890199E51}" presName="composite" presStyleCnt="0"/>
      <dgm:spPr/>
    </dgm:pt>
    <dgm:pt modelId="{E8B29124-BF1D-4FE2-A710-42CFC9DDACFF}" type="pres">
      <dgm:prSet presAssocID="{E052F93E-ACAA-4A96-B124-E2E890199E51}" presName="imgShp" presStyleLbl="fgImgPlace1" presStyleIdx="3" presStyleCnt="4" custLinFactNeighborX="-70212" custLinFactNeighborY="153"/>
      <dgm:spPr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12E30BF-EDBB-4835-BF98-F5B8EAB9C3B4}" type="pres">
      <dgm:prSet presAssocID="{E052F93E-ACAA-4A96-B124-E2E890199E51}" presName="txShp" presStyleLbl="node1" presStyleIdx="3" presStyleCnt="4" custScaleX="1257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817A7D-EC93-44EA-BE88-D0662A980961}" srcId="{A559461B-6A06-46BD-9A08-B3FF5C3940A4}" destId="{70F0198C-CDCA-4E04-8319-0EC6C1CE280B}" srcOrd="0" destOrd="0" parTransId="{5113D45D-9D2D-435C-AE57-DB47742195BD}" sibTransId="{15F83EDF-ECAF-4A49-B040-CB5BDAB26F35}"/>
    <dgm:cxn modelId="{4968E3C4-3084-420F-A94D-2521128CCE16}" srcId="{A559461B-6A06-46BD-9A08-B3FF5C3940A4}" destId="{0C8299AE-4C5A-4794-BC3D-6C24CCABC35C}" srcOrd="2" destOrd="0" parTransId="{33FDAD45-96BE-4730-869C-3594EB06F914}" sibTransId="{AB8C463F-E047-48A2-92B1-19E87692BBEF}"/>
    <dgm:cxn modelId="{5305677C-8768-41B9-9F41-F571D27BE8D8}" srcId="{A559461B-6A06-46BD-9A08-B3FF5C3940A4}" destId="{A18208A1-6603-4902-AA21-CFFF578ADD52}" srcOrd="1" destOrd="0" parTransId="{0C99F773-A44A-4EFD-BCA2-7CA55BF21AA6}" sibTransId="{64F09342-7754-4ABE-8003-8C77665DC198}"/>
    <dgm:cxn modelId="{7DC93B95-0301-4254-B4D3-7650741A8DC2}" type="presOf" srcId="{A559461B-6A06-46BD-9A08-B3FF5C3940A4}" destId="{CB9EA78A-29AD-4376-B641-60A03444B6F2}" srcOrd="0" destOrd="0" presId="urn:microsoft.com/office/officeart/2005/8/layout/vList3#1"/>
    <dgm:cxn modelId="{DD685DAE-04B6-4AE6-A84B-73E444113A0A}" type="presOf" srcId="{E052F93E-ACAA-4A96-B124-E2E890199E51}" destId="{912E30BF-EDBB-4835-BF98-F5B8EAB9C3B4}" srcOrd="0" destOrd="0" presId="urn:microsoft.com/office/officeart/2005/8/layout/vList3#1"/>
    <dgm:cxn modelId="{E63B56F0-0937-4C43-8862-2F828CE11331}" srcId="{A559461B-6A06-46BD-9A08-B3FF5C3940A4}" destId="{E052F93E-ACAA-4A96-B124-E2E890199E51}" srcOrd="3" destOrd="0" parTransId="{9B6BF3D8-311A-4F19-8E26-5A824AE0A48B}" sibTransId="{4D558CBE-CB24-4EE2-A83F-6079747FD4CD}"/>
    <dgm:cxn modelId="{88043BE2-D845-466C-9854-F1949653873F}" type="presOf" srcId="{A18208A1-6603-4902-AA21-CFFF578ADD52}" destId="{A236034C-C06D-4464-8A03-03C491BC8BBE}" srcOrd="0" destOrd="0" presId="urn:microsoft.com/office/officeart/2005/8/layout/vList3#1"/>
    <dgm:cxn modelId="{3DB2FD37-032C-4167-8162-0988C094727E}" type="presOf" srcId="{0C8299AE-4C5A-4794-BC3D-6C24CCABC35C}" destId="{723A76AA-2298-429E-8947-B66126C3EB3C}" srcOrd="0" destOrd="0" presId="urn:microsoft.com/office/officeart/2005/8/layout/vList3#1"/>
    <dgm:cxn modelId="{F7EA4B6C-DB81-454A-9B9E-1B132AB568BA}" type="presOf" srcId="{70F0198C-CDCA-4E04-8319-0EC6C1CE280B}" destId="{F60DE17F-1A8E-4A04-BDC7-F29E3ED33DA4}" srcOrd="0" destOrd="0" presId="urn:microsoft.com/office/officeart/2005/8/layout/vList3#1"/>
    <dgm:cxn modelId="{AF7566F8-F20A-48EE-A834-742DD917E879}" type="presParOf" srcId="{CB9EA78A-29AD-4376-B641-60A03444B6F2}" destId="{E9E7B42E-CD39-49FA-BE7A-1E4A9E351EA1}" srcOrd="0" destOrd="0" presId="urn:microsoft.com/office/officeart/2005/8/layout/vList3#1"/>
    <dgm:cxn modelId="{07D3134F-0E8E-48FF-8FB9-A5CFEAE42026}" type="presParOf" srcId="{E9E7B42E-CD39-49FA-BE7A-1E4A9E351EA1}" destId="{EEBD01CA-F2D1-4BBA-B724-DC87F25521C9}" srcOrd="0" destOrd="0" presId="urn:microsoft.com/office/officeart/2005/8/layout/vList3#1"/>
    <dgm:cxn modelId="{1F6904FA-C2AE-4BA5-9901-F192FD325ACB}" type="presParOf" srcId="{E9E7B42E-CD39-49FA-BE7A-1E4A9E351EA1}" destId="{F60DE17F-1A8E-4A04-BDC7-F29E3ED33DA4}" srcOrd="1" destOrd="0" presId="urn:microsoft.com/office/officeart/2005/8/layout/vList3#1"/>
    <dgm:cxn modelId="{CF701F9E-9BB7-40CF-9CD3-3293C226C33C}" type="presParOf" srcId="{CB9EA78A-29AD-4376-B641-60A03444B6F2}" destId="{1EE36EA8-CEAD-4D2B-A417-5DF56478A1C5}" srcOrd="1" destOrd="0" presId="urn:microsoft.com/office/officeart/2005/8/layout/vList3#1"/>
    <dgm:cxn modelId="{EFB5A831-659C-4B11-87AB-DE35018B76DE}" type="presParOf" srcId="{CB9EA78A-29AD-4376-B641-60A03444B6F2}" destId="{D18E8314-9F0D-4DCD-8702-C4B2971CF821}" srcOrd="2" destOrd="0" presId="urn:microsoft.com/office/officeart/2005/8/layout/vList3#1"/>
    <dgm:cxn modelId="{E7F63563-59A6-45F0-8BDA-1D542F3AE511}" type="presParOf" srcId="{D18E8314-9F0D-4DCD-8702-C4B2971CF821}" destId="{341B3D47-EA45-4CCD-8606-DA5962FDE28B}" srcOrd="0" destOrd="0" presId="urn:microsoft.com/office/officeart/2005/8/layout/vList3#1"/>
    <dgm:cxn modelId="{D725111F-EB35-436E-9B4E-AEF66C209A6A}" type="presParOf" srcId="{D18E8314-9F0D-4DCD-8702-C4B2971CF821}" destId="{A236034C-C06D-4464-8A03-03C491BC8BBE}" srcOrd="1" destOrd="0" presId="urn:microsoft.com/office/officeart/2005/8/layout/vList3#1"/>
    <dgm:cxn modelId="{42094B28-FCFB-43A9-8837-1C02A083E192}" type="presParOf" srcId="{CB9EA78A-29AD-4376-B641-60A03444B6F2}" destId="{E08BA78B-875C-47C7-A71D-841EA292E8EA}" srcOrd="3" destOrd="0" presId="urn:microsoft.com/office/officeart/2005/8/layout/vList3#1"/>
    <dgm:cxn modelId="{30C475BB-D09B-4A9F-9922-0C2AB324EA8E}" type="presParOf" srcId="{CB9EA78A-29AD-4376-B641-60A03444B6F2}" destId="{D5FED599-2640-45EF-B250-A970B6E0A296}" srcOrd="4" destOrd="0" presId="urn:microsoft.com/office/officeart/2005/8/layout/vList3#1"/>
    <dgm:cxn modelId="{D7177131-E51E-436E-A3BD-7340D648BD4D}" type="presParOf" srcId="{D5FED599-2640-45EF-B250-A970B6E0A296}" destId="{92274A6F-55D1-4D3C-8459-FFD8F6B2D09F}" srcOrd="0" destOrd="0" presId="urn:microsoft.com/office/officeart/2005/8/layout/vList3#1"/>
    <dgm:cxn modelId="{DD683CD8-D9B9-4E42-AFDA-C445CD11407C}" type="presParOf" srcId="{D5FED599-2640-45EF-B250-A970B6E0A296}" destId="{723A76AA-2298-429E-8947-B66126C3EB3C}" srcOrd="1" destOrd="0" presId="urn:microsoft.com/office/officeart/2005/8/layout/vList3#1"/>
    <dgm:cxn modelId="{BF40D88F-E475-4138-84EF-DAD981BB44CE}" type="presParOf" srcId="{CB9EA78A-29AD-4376-B641-60A03444B6F2}" destId="{36607AEB-0380-48E1-9D87-4084A90E82A1}" srcOrd="5" destOrd="0" presId="urn:microsoft.com/office/officeart/2005/8/layout/vList3#1"/>
    <dgm:cxn modelId="{D738C950-281F-40BC-891D-773ADDEFAF9D}" type="presParOf" srcId="{CB9EA78A-29AD-4376-B641-60A03444B6F2}" destId="{813638AA-E884-430E-9728-5FD430EC55A2}" srcOrd="6" destOrd="0" presId="urn:microsoft.com/office/officeart/2005/8/layout/vList3#1"/>
    <dgm:cxn modelId="{DD567B76-39E1-47FA-8978-FAFFBC62512A}" type="presParOf" srcId="{813638AA-E884-430E-9728-5FD430EC55A2}" destId="{E8B29124-BF1D-4FE2-A710-42CFC9DDACFF}" srcOrd="0" destOrd="0" presId="urn:microsoft.com/office/officeart/2005/8/layout/vList3#1"/>
    <dgm:cxn modelId="{4023C92B-E02B-459D-972E-C7942E9F0522}" type="presParOf" srcId="{813638AA-E884-430E-9728-5FD430EC55A2}" destId="{912E30BF-EDBB-4835-BF98-F5B8EAB9C3B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60EE5-2AD7-4C9E-826C-F57CB3A07B49}" type="doc">
      <dgm:prSet loTypeId="urn:microsoft.com/office/officeart/2005/8/layout/hProcess6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6F5855D-972F-4347-A9B1-634B8172ABFF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endParaRPr lang="es-ES" dirty="0"/>
        </a:p>
      </dgm:t>
    </dgm:pt>
    <dgm:pt modelId="{66A77808-959B-45B4-8D98-92D5B32A11E1}" type="parTrans" cxnId="{1D6B937C-F4A5-45B0-BF3D-52DC28061027}">
      <dgm:prSet/>
      <dgm:spPr/>
      <dgm:t>
        <a:bodyPr/>
        <a:lstStyle/>
        <a:p>
          <a:endParaRPr lang="es-MX"/>
        </a:p>
      </dgm:t>
    </dgm:pt>
    <dgm:pt modelId="{F1AC3DED-3DA7-4DC0-B520-8818DA25869C}" type="sibTrans" cxnId="{1D6B937C-F4A5-45B0-BF3D-52DC28061027}">
      <dgm:prSet/>
      <dgm:spPr/>
      <dgm:t>
        <a:bodyPr/>
        <a:lstStyle/>
        <a:p>
          <a:endParaRPr lang="es-MX"/>
        </a:p>
      </dgm:t>
    </dgm:pt>
    <dgm:pt modelId="{D61AC871-BE7B-4323-B577-31564031E304}">
      <dgm:prSet/>
      <dgm:spPr>
        <a:solidFill>
          <a:srgbClr val="990000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pPr defTabSz="2889250">
            <a:lnSpc>
              <a:spcPct val="90000"/>
            </a:lnSpc>
          </a:pPr>
          <a:endParaRPr lang="es-MX" dirty="0"/>
        </a:p>
      </dgm:t>
    </dgm:pt>
    <dgm:pt modelId="{18EEBF01-3891-42E1-9500-FB0C9A81A496}" type="parTrans" cxnId="{86CC5C63-F00B-4F6E-A87B-3C042D60EE5B}">
      <dgm:prSet/>
      <dgm:spPr/>
      <dgm:t>
        <a:bodyPr/>
        <a:lstStyle/>
        <a:p>
          <a:endParaRPr lang="es-MX"/>
        </a:p>
      </dgm:t>
    </dgm:pt>
    <dgm:pt modelId="{B23DD657-3247-4358-B080-B0D9DB8C9AA5}" type="sibTrans" cxnId="{86CC5C63-F00B-4F6E-A87B-3C042D60EE5B}">
      <dgm:prSet/>
      <dgm:spPr/>
      <dgm:t>
        <a:bodyPr/>
        <a:lstStyle/>
        <a:p>
          <a:endParaRPr lang="es-MX"/>
        </a:p>
      </dgm:t>
    </dgm:pt>
    <dgm:pt modelId="{831D0AFB-3611-4C02-8BB2-026F99B3C3F3}" type="pres">
      <dgm:prSet presAssocID="{1DE60EE5-2AD7-4C9E-826C-F57CB3A07B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95707EF-3A63-4F5D-B57B-2FA0C74F64C4}" type="pres">
      <dgm:prSet presAssocID="{86F5855D-972F-4347-A9B1-634B8172ABFF}" presName="compNode" presStyleCnt="0"/>
      <dgm:spPr/>
      <dgm:t>
        <a:bodyPr/>
        <a:lstStyle/>
        <a:p>
          <a:endParaRPr lang="es-MX"/>
        </a:p>
      </dgm:t>
    </dgm:pt>
    <dgm:pt modelId="{FAD12E04-18DF-439D-A479-5B4C766CAB17}" type="pres">
      <dgm:prSet presAssocID="{86F5855D-972F-4347-A9B1-634B8172ABFF}" presName="noGeometry" presStyleCnt="0"/>
      <dgm:spPr/>
      <dgm:t>
        <a:bodyPr/>
        <a:lstStyle/>
        <a:p>
          <a:endParaRPr lang="es-MX"/>
        </a:p>
      </dgm:t>
    </dgm:pt>
    <dgm:pt modelId="{5411B984-13E4-48E7-8E61-51BF54B4560F}" type="pres">
      <dgm:prSet presAssocID="{86F5855D-972F-4347-A9B1-634B8172ABFF}" presName="childTextVisible" presStyleLbl="bgAccFollowNode1" presStyleIdx="0" presStyleCnt="1" custScaleX="1708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657DA1-7258-4043-9795-E3A9D55B50A1}" type="pres">
      <dgm:prSet presAssocID="{86F5855D-972F-4347-A9B1-634B8172ABFF}" presName="childTextHidden" presStyleLbl="bgAccFollowNode1" presStyleIdx="0" presStyleCnt="1"/>
      <dgm:spPr/>
      <dgm:t>
        <a:bodyPr/>
        <a:lstStyle/>
        <a:p>
          <a:endParaRPr lang="es-MX"/>
        </a:p>
      </dgm:t>
    </dgm:pt>
    <dgm:pt modelId="{2970B425-141A-403B-B465-7910077DAA8F}" type="pres">
      <dgm:prSet presAssocID="{86F5855D-972F-4347-A9B1-634B8172ABFF}" presName="parentText" presStyleLbl="node1" presStyleIdx="0" presStyleCnt="1" custScaleX="74826" custScaleY="68214" custLinFactX="100000" custLinFactNeighborX="136746" custLinFactNeighborY="50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A08B780-E5C0-4E36-8AB1-C7A07C3C2DA8}" type="presOf" srcId="{D61AC871-BE7B-4323-B577-31564031E304}" destId="{41657DA1-7258-4043-9795-E3A9D55B50A1}" srcOrd="1" destOrd="0" presId="urn:microsoft.com/office/officeart/2005/8/layout/hProcess6"/>
    <dgm:cxn modelId="{86CC5C63-F00B-4F6E-A87B-3C042D60EE5B}" srcId="{86F5855D-972F-4347-A9B1-634B8172ABFF}" destId="{D61AC871-BE7B-4323-B577-31564031E304}" srcOrd="0" destOrd="0" parTransId="{18EEBF01-3891-42E1-9500-FB0C9A81A496}" sibTransId="{B23DD657-3247-4358-B080-B0D9DB8C9AA5}"/>
    <dgm:cxn modelId="{1D6B937C-F4A5-45B0-BF3D-52DC28061027}" srcId="{1DE60EE5-2AD7-4C9E-826C-F57CB3A07B49}" destId="{86F5855D-972F-4347-A9B1-634B8172ABFF}" srcOrd="0" destOrd="0" parTransId="{66A77808-959B-45B4-8D98-92D5B32A11E1}" sibTransId="{F1AC3DED-3DA7-4DC0-B520-8818DA25869C}"/>
    <dgm:cxn modelId="{0DF95339-2973-49E8-BA71-69808A7EC8E3}" type="presOf" srcId="{D61AC871-BE7B-4323-B577-31564031E304}" destId="{5411B984-13E4-48E7-8E61-51BF54B4560F}" srcOrd="0" destOrd="0" presId="urn:microsoft.com/office/officeart/2005/8/layout/hProcess6"/>
    <dgm:cxn modelId="{9754CD14-CDB1-4FA6-854E-90B6FAF210C6}" type="presOf" srcId="{1DE60EE5-2AD7-4C9E-826C-F57CB3A07B49}" destId="{831D0AFB-3611-4C02-8BB2-026F99B3C3F3}" srcOrd="0" destOrd="0" presId="urn:microsoft.com/office/officeart/2005/8/layout/hProcess6"/>
    <dgm:cxn modelId="{2221B205-F0A2-4C0F-BCFC-FD870768544F}" type="presOf" srcId="{86F5855D-972F-4347-A9B1-634B8172ABFF}" destId="{2970B425-141A-403B-B465-7910077DAA8F}" srcOrd="0" destOrd="0" presId="urn:microsoft.com/office/officeart/2005/8/layout/hProcess6"/>
    <dgm:cxn modelId="{E9EBBD5F-EE03-4485-98F0-289FA13B81F6}" type="presParOf" srcId="{831D0AFB-3611-4C02-8BB2-026F99B3C3F3}" destId="{595707EF-3A63-4F5D-B57B-2FA0C74F64C4}" srcOrd="0" destOrd="0" presId="urn:microsoft.com/office/officeart/2005/8/layout/hProcess6"/>
    <dgm:cxn modelId="{E4F8402C-F8D5-4E0F-88F6-23BD0082EDD5}" type="presParOf" srcId="{595707EF-3A63-4F5D-B57B-2FA0C74F64C4}" destId="{FAD12E04-18DF-439D-A479-5B4C766CAB17}" srcOrd="0" destOrd="0" presId="urn:microsoft.com/office/officeart/2005/8/layout/hProcess6"/>
    <dgm:cxn modelId="{FC6AB4BC-5E22-4A68-93F9-54B9D2204BDD}" type="presParOf" srcId="{595707EF-3A63-4F5D-B57B-2FA0C74F64C4}" destId="{5411B984-13E4-48E7-8E61-51BF54B4560F}" srcOrd="1" destOrd="0" presId="urn:microsoft.com/office/officeart/2005/8/layout/hProcess6"/>
    <dgm:cxn modelId="{E7E9A1ED-8DB0-472B-9548-E88B04076B21}" type="presParOf" srcId="{595707EF-3A63-4F5D-B57B-2FA0C74F64C4}" destId="{41657DA1-7258-4043-9795-E3A9D55B50A1}" srcOrd="2" destOrd="0" presId="urn:microsoft.com/office/officeart/2005/8/layout/hProcess6"/>
    <dgm:cxn modelId="{EC3B6DEC-C8D0-4CE1-9A77-9708884FB31C}" type="presParOf" srcId="{595707EF-3A63-4F5D-B57B-2FA0C74F64C4}" destId="{2970B425-141A-403B-B465-7910077DAA8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1FF1E-81D6-4E74-BB40-2320B3AEE8F7}" type="datetimeFigureOut">
              <a:rPr lang="es-MX" smtClean="0"/>
              <a:t>18/06/2014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B1BDA-EFB0-4660-85D7-D26B7662CB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A766-2782-40BF-8525-832792E442B7}" type="slidenum">
              <a:rPr lang="en-GB"/>
              <a:pPr/>
              <a:t>15</a:t>
            </a:fld>
            <a:endParaRPr lang="en-GB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BDA-EFB0-4660-85D7-D26B7662CB3D}" type="slidenum">
              <a:rPr lang="es-MX" smtClean="0"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49" tIns="45175" rIns="90349" bIns="45175" anchor="b"/>
          <a:lstStyle/>
          <a:p>
            <a:pPr eaLnBrk="0" hangingPunct="0"/>
            <a:fld id="{F76E66DA-17CD-4D0A-966A-718F99E0B79E}" type="slidenum">
              <a:rPr lang="es-ES">
                <a:solidFill>
                  <a:srgbClr val="000000"/>
                </a:solidFill>
                <a:latin typeface="Arial" pitchFamily="34" charset="0"/>
              </a:rPr>
              <a:pPr eaLnBrk="0" hangingPunct="0"/>
              <a:t>20</a:t>
            </a:fld>
            <a:endParaRPr lang="es-E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9000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6" rIns="91430" bIns="45716"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D20D-8DEA-42BF-A0F0-D276BDEAC777}" type="datetimeFigureOut">
              <a:rPr lang="es-MX" smtClean="0"/>
              <a:pPr/>
              <a:t>18/06/2014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34D4-C4FE-4D6C-A135-5EB9758B6FE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4.xml"/><Relationship Id="rId7" Type="http://schemas.openxmlformats.org/officeDocument/2006/relationships/diagramLayout" Target="../diagrams/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diagramLayout" Target="../diagrams/layout2.xml"/><Relationship Id="rId5" Type="http://schemas.openxmlformats.org/officeDocument/2006/relationships/tags" Target="../tags/tag9.xml"/><Relationship Id="rId15" Type="http://schemas.openxmlformats.org/officeDocument/2006/relationships/image" Target="../media/image5.jpeg"/><Relationship Id="rId10" Type="http://schemas.openxmlformats.org/officeDocument/2006/relationships/diagramData" Target="../diagrams/data2.xml"/><Relationship Id="rId4" Type="http://schemas.openxmlformats.org/officeDocument/2006/relationships/tags" Target="../tags/tag8.xml"/><Relationship Id="rId9" Type="http://schemas.openxmlformats.org/officeDocument/2006/relationships/notesSlide" Target="../notesSlides/notesSlide5.xml"/><Relationship Id="rId14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432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4221088"/>
            <a:ext cx="91440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83568" y="95086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kumimoji="0" lang="es-MX" sz="5400" b="1" i="0" u="none" strike="noStrike" kern="1200" cap="small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Dueñez</a:t>
            </a:r>
            <a:r>
              <a:rPr kumimoji="0" lang="es-MX" sz="54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es-MX" sz="54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s-MX" sz="44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las</a:t>
            </a:r>
            <a:r>
              <a:rPr kumimoji="0" lang="es-MX" sz="73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es-MX" sz="73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s-MX" sz="44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Instituciones de Asistencia Privada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0" y="3429000"/>
            <a:ext cx="9144000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“Compartiendo decisiones, poder y querencias”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97152"/>
            <a:ext cx="205926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logo-cede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851377"/>
            <a:ext cx="1728192" cy="1241919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57958"/>
            <a:ext cx="9144000" cy="3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Junio 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2014.  Culiacán, Sin.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663002" y="227329"/>
            <a:ext cx="90970" cy="150634"/>
          </a:xfrm>
          <a:custGeom>
            <a:avLst/>
            <a:gdLst>
              <a:gd name="connsiteX0" fmla="*/ 90792 w 90970"/>
              <a:gd name="connsiteY0" fmla="*/ 0 h 150634"/>
              <a:gd name="connsiteX1" fmla="*/ 90970 w 90970"/>
              <a:gd name="connsiteY1" fmla="*/ 67043 h 150634"/>
              <a:gd name="connsiteX2" fmla="*/ 178 w 90970"/>
              <a:gd name="connsiteY2" fmla="*/ 150634 h 150634"/>
              <a:gd name="connsiteX3" fmla="*/ 0 w 90970"/>
              <a:gd name="connsiteY3" fmla="*/ 83553 h 150634"/>
              <a:gd name="connsiteX4" fmla="*/ 90792 w 90970"/>
              <a:gd name="connsiteY4" fmla="*/ 0 h 150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70" h="150634">
                <a:moveTo>
                  <a:pt x="90792" y="0"/>
                </a:moveTo>
                <a:lnTo>
                  <a:pt x="90970" y="67043"/>
                </a:lnTo>
                <a:lnTo>
                  <a:pt x="178" y="150634"/>
                </a:lnTo>
                <a:lnTo>
                  <a:pt x="0" y="83553"/>
                </a:lnTo>
                <a:lnTo>
                  <a:pt x="90792" y="0"/>
                </a:lnTo>
              </a:path>
            </a:pathLst>
          </a:custGeom>
          <a:solidFill>
            <a:srgbClr val="D3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783907" y="227417"/>
            <a:ext cx="90982" cy="150545"/>
          </a:xfrm>
          <a:custGeom>
            <a:avLst/>
            <a:gdLst>
              <a:gd name="connsiteX0" fmla="*/ 0 w 90982"/>
              <a:gd name="connsiteY0" fmla="*/ 0 h 150545"/>
              <a:gd name="connsiteX1" fmla="*/ 0 w 90982"/>
              <a:gd name="connsiteY1" fmla="*/ 67094 h 150545"/>
              <a:gd name="connsiteX2" fmla="*/ 90982 w 90982"/>
              <a:gd name="connsiteY2" fmla="*/ 150545 h 150545"/>
              <a:gd name="connsiteX3" fmla="*/ 90982 w 90982"/>
              <a:gd name="connsiteY3" fmla="*/ 83464 h 150545"/>
              <a:gd name="connsiteX4" fmla="*/ 0 w 90982"/>
              <a:gd name="connsiteY4" fmla="*/ 0 h 150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2" h="150545">
                <a:moveTo>
                  <a:pt x="0" y="0"/>
                </a:moveTo>
                <a:lnTo>
                  <a:pt x="0" y="67094"/>
                </a:lnTo>
                <a:lnTo>
                  <a:pt x="90982" y="150545"/>
                </a:lnTo>
                <a:lnTo>
                  <a:pt x="90982" y="83464"/>
                </a:lnTo>
                <a:lnTo>
                  <a:pt x="0" y="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678056" y="328402"/>
            <a:ext cx="181927" cy="83464"/>
          </a:xfrm>
          <a:custGeom>
            <a:avLst/>
            <a:gdLst>
              <a:gd name="connsiteX0" fmla="*/ 181927 w 181927"/>
              <a:gd name="connsiteY0" fmla="*/ 0 h 83464"/>
              <a:gd name="connsiteX1" fmla="*/ 90957 w 181927"/>
              <a:gd name="connsiteY1" fmla="*/ 83464 h 83464"/>
              <a:gd name="connsiteX2" fmla="*/ 0 w 181927"/>
              <a:gd name="connsiteY2" fmla="*/ 0 h 83464"/>
              <a:gd name="connsiteX3" fmla="*/ 181927 w 181927"/>
              <a:gd name="connsiteY3" fmla="*/ 0 h 83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1927" h="83464">
                <a:moveTo>
                  <a:pt x="181927" y="0"/>
                </a:moveTo>
                <a:lnTo>
                  <a:pt x="90957" y="83464"/>
                </a:lnTo>
                <a:lnTo>
                  <a:pt x="0" y="0"/>
                </a:lnTo>
                <a:lnTo>
                  <a:pt x="181927" y="0"/>
                </a:lnTo>
              </a:path>
            </a:pathLst>
          </a:custGeom>
          <a:solidFill>
            <a:srgbClr val="827F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572199" y="227473"/>
            <a:ext cx="182016" cy="83400"/>
          </a:xfrm>
          <a:custGeom>
            <a:avLst/>
            <a:gdLst>
              <a:gd name="connsiteX0" fmla="*/ 182016 w 182016"/>
              <a:gd name="connsiteY0" fmla="*/ 0 h 83400"/>
              <a:gd name="connsiteX1" fmla="*/ 90982 w 182016"/>
              <a:gd name="connsiteY1" fmla="*/ 83400 h 83400"/>
              <a:gd name="connsiteX2" fmla="*/ 0 w 182016"/>
              <a:gd name="connsiteY2" fmla="*/ 0 h 83400"/>
              <a:gd name="connsiteX3" fmla="*/ 182016 w 182016"/>
              <a:gd name="connsiteY3" fmla="*/ 0 h 8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016" h="83400">
                <a:moveTo>
                  <a:pt x="182016" y="0"/>
                </a:moveTo>
                <a:lnTo>
                  <a:pt x="90982" y="83400"/>
                </a:lnTo>
                <a:lnTo>
                  <a:pt x="0" y="0"/>
                </a:lnTo>
                <a:lnTo>
                  <a:pt x="182016" y="0"/>
                </a:lnTo>
              </a:path>
            </a:pathLst>
          </a:custGeom>
          <a:solidFill>
            <a:srgbClr val="827F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783935" y="227473"/>
            <a:ext cx="181927" cy="83400"/>
          </a:xfrm>
          <a:custGeom>
            <a:avLst/>
            <a:gdLst>
              <a:gd name="connsiteX0" fmla="*/ 181926 w 181927"/>
              <a:gd name="connsiteY0" fmla="*/ 0 h 83400"/>
              <a:gd name="connsiteX1" fmla="*/ 90957 w 181927"/>
              <a:gd name="connsiteY1" fmla="*/ 83400 h 83400"/>
              <a:gd name="connsiteX2" fmla="*/ 0 w 181927"/>
              <a:gd name="connsiteY2" fmla="*/ 0 h 83400"/>
              <a:gd name="connsiteX3" fmla="*/ 181926 w 181927"/>
              <a:gd name="connsiteY3" fmla="*/ 0 h 8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1927" h="83400">
                <a:moveTo>
                  <a:pt x="181926" y="0"/>
                </a:moveTo>
                <a:lnTo>
                  <a:pt x="90957" y="83400"/>
                </a:lnTo>
                <a:lnTo>
                  <a:pt x="0" y="0"/>
                </a:lnTo>
                <a:lnTo>
                  <a:pt x="181926" y="0"/>
                </a:lnTo>
              </a:path>
            </a:pathLst>
          </a:custGeom>
          <a:solidFill>
            <a:srgbClr val="827F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678054" y="328402"/>
            <a:ext cx="90957" cy="150545"/>
          </a:xfrm>
          <a:custGeom>
            <a:avLst/>
            <a:gdLst>
              <a:gd name="connsiteX0" fmla="*/ 0 w 90957"/>
              <a:gd name="connsiteY0" fmla="*/ 0 h 150545"/>
              <a:gd name="connsiteX1" fmla="*/ 0 w 90957"/>
              <a:gd name="connsiteY1" fmla="*/ 67056 h 150545"/>
              <a:gd name="connsiteX2" fmla="*/ 90957 w 90957"/>
              <a:gd name="connsiteY2" fmla="*/ 150545 h 150545"/>
              <a:gd name="connsiteX3" fmla="*/ 90957 w 90957"/>
              <a:gd name="connsiteY3" fmla="*/ 83464 h 150545"/>
              <a:gd name="connsiteX4" fmla="*/ 0 w 90957"/>
              <a:gd name="connsiteY4" fmla="*/ 0 h 150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57" h="150545">
                <a:moveTo>
                  <a:pt x="0" y="0"/>
                </a:moveTo>
                <a:lnTo>
                  <a:pt x="0" y="67056"/>
                </a:lnTo>
                <a:lnTo>
                  <a:pt x="90957" y="150545"/>
                </a:lnTo>
                <a:lnTo>
                  <a:pt x="90957" y="83464"/>
                </a:lnTo>
                <a:lnTo>
                  <a:pt x="0" y="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769018" y="328284"/>
            <a:ext cx="90919" cy="150660"/>
          </a:xfrm>
          <a:custGeom>
            <a:avLst/>
            <a:gdLst>
              <a:gd name="connsiteX0" fmla="*/ 90766 w 90919"/>
              <a:gd name="connsiteY0" fmla="*/ 0 h 150660"/>
              <a:gd name="connsiteX1" fmla="*/ 90919 w 90919"/>
              <a:gd name="connsiteY1" fmla="*/ 67081 h 150660"/>
              <a:gd name="connsiteX2" fmla="*/ 152 w 90919"/>
              <a:gd name="connsiteY2" fmla="*/ 150660 h 150660"/>
              <a:gd name="connsiteX3" fmla="*/ 0 w 90919"/>
              <a:gd name="connsiteY3" fmla="*/ 83578 h 150660"/>
              <a:gd name="connsiteX4" fmla="*/ 90766 w 90919"/>
              <a:gd name="connsiteY4" fmla="*/ 0 h 15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19" h="150660">
                <a:moveTo>
                  <a:pt x="90766" y="0"/>
                </a:moveTo>
                <a:lnTo>
                  <a:pt x="90919" y="67081"/>
                </a:lnTo>
                <a:lnTo>
                  <a:pt x="152" y="150660"/>
                </a:lnTo>
                <a:lnTo>
                  <a:pt x="0" y="83578"/>
                </a:lnTo>
                <a:lnTo>
                  <a:pt x="90766" y="0"/>
                </a:lnTo>
              </a:path>
            </a:pathLst>
          </a:custGeom>
          <a:solidFill>
            <a:srgbClr val="D3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874686" y="227329"/>
            <a:ext cx="90969" cy="150634"/>
          </a:xfrm>
          <a:custGeom>
            <a:avLst/>
            <a:gdLst>
              <a:gd name="connsiteX0" fmla="*/ 90804 w 90969"/>
              <a:gd name="connsiteY0" fmla="*/ 0 h 150634"/>
              <a:gd name="connsiteX1" fmla="*/ 90969 w 90969"/>
              <a:gd name="connsiteY1" fmla="*/ 67043 h 150634"/>
              <a:gd name="connsiteX2" fmla="*/ 203 w 90969"/>
              <a:gd name="connsiteY2" fmla="*/ 150634 h 150634"/>
              <a:gd name="connsiteX3" fmla="*/ 0 w 90969"/>
              <a:gd name="connsiteY3" fmla="*/ 83553 h 150634"/>
              <a:gd name="connsiteX4" fmla="*/ 90804 w 90969"/>
              <a:gd name="connsiteY4" fmla="*/ 0 h 150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69" h="150634">
                <a:moveTo>
                  <a:pt x="90804" y="0"/>
                </a:moveTo>
                <a:lnTo>
                  <a:pt x="90969" y="67043"/>
                </a:lnTo>
                <a:lnTo>
                  <a:pt x="203" y="150634"/>
                </a:lnTo>
                <a:lnTo>
                  <a:pt x="0" y="83553"/>
                </a:lnTo>
                <a:lnTo>
                  <a:pt x="90804" y="0"/>
                </a:lnTo>
              </a:path>
            </a:pathLst>
          </a:custGeom>
          <a:solidFill>
            <a:srgbClr val="D3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572199" y="227417"/>
            <a:ext cx="90982" cy="150545"/>
          </a:xfrm>
          <a:custGeom>
            <a:avLst/>
            <a:gdLst>
              <a:gd name="connsiteX0" fmla="*/ 0 w 90982"/>
              <a:gd name="connsiteY0" fmla="*/ 0 h 150545"/>
              <a:gd name="connsiteX1" fmla="*/ 0 w 90982"/>
              <a:gd name="connsiteY1" fmla="*/ 67094 h 150545"/>
              <a:gd name="connsiteX2" fmla="*/ 90982 w 90982"/>
              <a:gd name="connsiteY2" fmla="*/ 150545 h 150545"/>
              <a:gd name="connsiteX3" fmla="*/ 90982 w 90982"/>
              <a:gd name="connsiteY3" fmla="*/ 83464 h 150545"/>
              <a:gd name="connsiteX4" fmla="*/ 0 w 90982"/>
              <a:gd name="connsiteY4" fmla="*/ 0 h 150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2" h="150545">
                <a:moveTo>
                  <a:pt x="0" y="0"/>
                </a:moveTo>
                <a:lnTo>
                  <a:pt x="0" y="67094"/>
                </a:lnTo>
                <a:lnTo>
                  <a:pt x="90982" y="150545"/>
                </a:lnTo>
                <a:lnTo>
                  <a:pt x="90982" y="83464"/>
                </a:lnTo>
                <a:lnTo>
                  <a:pt x="0" y="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-6" y="898119"/>
            <a:ext cx="2234247" cy="2099950"/>
          </a:xfrm>
          <a:custGeom>
            <a:avLst/>
            <a:gdLst>
              <a:gd name="connsiteX0" fmla="*/ 2229472 w 2234247"/>
              <a:gd name="connsiteY0" fmla="*/ 1095367 h 2099950"/>
              <a:gd name="connsiteX1" fmla="*/ 2229484 w 2234247"/>
              <a:gd name="connsiteY1" fmla="*/ 1096967 h 2099950"/>
              <a:gd name="connsiteX2" fmla="*/ 1929295 w 2234247"/>
              <a:gd name="connsiteY2" fmla="*/ 1269357 h 2099950"/>
              <a:gd name="connsiteX3" fmla="*/ 1630641 w 2234247"/>
              <a:gd name="connsiteY3" fmla="*/ 1444350 h 2099950"/>
              <a:gd name="connsiteX4" fmla="*/ 1331264 w 2234247"/>
              <a:gd name="connsiteY4" fmla="*/ 1270576 h 2099950"/>
              <a:gd name="connsiteX5" fmla="*/ 1030389 w 2234247"/>
              <a:gd name="connsiteY5" fmla="*/ 1099444 h 2099950"/>
              <a:gd name="connsiteX6" fmla="*/ 1031176 w 2234247"/>
              <a:gd name="connsiteY6" fmla="*/ 753293 h 2099950"/>
              <a:gd name="connsiteX7" fmla="*/ 1028966 w 2234247"/>
              <a:gd name="connsiteY7" fmla="*/ 407154 h 2099950"/>
              <a:gd name="connsiteX8" fmla="*/ 1329143 w 2234247"/>
              <a:gd name="connsiteY8" fmla="*/ 234752 h 2099950"/>
              <a:gd name="connsiteX9" fmla="*/ 1627784 w 2234247"/>
              <a:gd name="connsiteY9" fmla="*/ 59771 h 2099950"/>
              <a:gd name="connsiteX10" fmla="*/ 1629219 w 2234247"/>
              <a:gd name="connsiteY10" fmla="*/ 60609 h 2099950"/>
              <a:gd name="connsiteX11" fmla="*/ 1629219 w 2234247"/>
              <a:gd name="connsiteY11" fmla="*/ 59098 h 2099950"/>
              <a:gd name="connsiteX12" fmla="*/ 810323 w 2234247"/>
              <a:gd name="connsiteY12" fmla="*/ 166337 h 2099950"/>
              <a:gd name="connsiteX13" fmla="*/ 495642 w 2234247"/>
              <a:gd name="connsiteY13" fmla="*/ 1004295 h 2099950"/>
              <a:gd name="connsiteX14" fmla="*/ 0 w 2234247"/>
              <a:gd name="connsiteY14" fmla="*/ 1290452 h 2099950"/>
              <a:gd name="connsiteX15" fmla="*/ 0 w 2234247"/>
              <a:gd name="connsiteY15" fmla="*/ 2099950 h 2099950"/>
              <a:gd name="connsiteX16" fmla="*/ 861123 w 2234247"/>
              <a:gd name="connsiteY16" fmla="*/ 1602770 h 2099950"/>
              <a:gd name="connsiteX17" fmla="*/ 1917369 w 2234247"/>
              <a:gd name="connsiteY17" fmla="*/ 1627904 h 2099950"/>
              <a:gd name="connsiteX18" fmla="*/ 2234247 w 2234247"/>
              <a:gd name="connsiteY18" fmla="*/ 1095367 h 2099950"/>
              <a:gd name="connsiteX19" fmla="*/ 2229472 w 2234247"/>
              <a:gd name="connsiteY19" fmla="*/ 1095367 h 209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2234247" h="2099950">
                <a:moveTo>
                  <a:pt x="2229472" y="1095367"/>
                </a:moveTo>
                <a:lnTo>
                  <a:pt x="2229484" y="1096967"/>
                </a:lnTo>
                <a:lnTo>
                  <a:pt x="1929295" y="1269357"/>
                </a:lnTo>
                <a:lnTo>
                  <a:pt x="1630641" y="1444350"/>
                </a:lnTo>
                <a:lnTo>
                  <a:pt x="1331264" y="1270576"/>
                </a:lnTo>
                <a:lnTo>
                  <a:pt x="1030389" y="1099444"/>
                </a:lnTo>
                <a:lnTo>
                  <a:pt x="1031176" y="753293"/>
                </a:lnTo>
                <a:lnTo>
                  <a:pt x="1028966" y="407154"/>
                </a:lnTo>
                <a:lnTo>
                  <a:pt x="1329143" y="234752"/>
                </a:lnTo>
                <a:lnTo>
                  <a:pt x="1627784" y="59771"/>
                </a:lnTo>
                <a:lnTo>
                  <a:pt x="1629219" y="60609"/>
                </a:lnTo>
                <a:lnTo>
                  <a:pt x="1629219" y="59098"/>
                </a:lnTo>
                <a:cubicBezTo>
                  <a:pt x="1357236" y="-44139"/>
                  <a:pt x="1048956" y="-14421"/>
                  <a:pt x="810323" y="166337"/>
                </a:cubicBezTo>
                <a:cubicBezTo>
                  <a:pt x="550049" y="363479"/>
                  <a:pt x="440245" y="689005"/>
                  <a:pt x="495642" y="1004295"/>
                </a:cubicBezTo>
                <a:lnTo>
                  <a:pt x="0" y="1290452"/>
                </a:lnTo>
                <a:lnTo>
                  <a:pt x="0" y="2099950"/>
                </a:lnTo>
                <a:lnTo>
                  <a:pt x="861123" y="1602770"/>
                </a:lnTo>
                <a:cubicBezTo>
                  <a:pt x="1174419" y="1842407"/>
                  <a:pt x="1605381" y="1864212"/>
                  <a:pt x="1917369" y="1627904"/>
                </a:cubicBezTo>
                <a:cubicBezTo>
                  <a:pt x="2093175" y="1494731"/>
                  <a:pt x="2200287" y="1302974"/>
                  <a:pt x="2234247" y="1095367"/>
                </a:cubicBezTo>
                <a:lnTo>
                  <a:pt x="2229472" y="1095367"/>
                </a:lnTo>
              </a:path>
            </a:pathLst>
          </a:custGeom>
          <a:solidFill>
            <a:srgbClr val="C4C3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23900" y="1961908"/>
            <a:ext cx="163398" cy="146367"/>
          </a:xfrm>
          <a:custGeom>
            <a:avLst/>
            <a:gdLst>
              <a:gd name="connsiteX0" fmla="*/ 51066 w 163398"/>
              <a:gd name="connsiteY0" fmla="*/ 0 h 146367"/>
              <a:gd name="connsiteX1" fmla="*/ 0 w 163398"/>
              <a:gd name="connsiteY1" fmla="*/ 132765 h 146367"/>
              <a:gd name="connsiteX2" fmla="*/ 37452 w 163398"/>
              <a:gd name="connsiteY2" fmla="*/ 146367 h 146367"/>
              <a:gd name="connsiteX3" fmla="*/ 163398 w 163398"/>
              <a:gd name="connsiteY3" fmla="*/ 95313 h 146367"/>
              <a:gd name="connsiteX4" fmla="*/ 51066 w 163398"/>
              <a:gd name="connsiteY4" fmla="*/ 0 h 146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398" h="146367">
                <a:moveTo>
                  <a:pt x="51066" y="0"/>
                </a:moveTo>
                <a:lnTo>
                  <a:pt x="0" y="132765"/>
                </a:lnTo>
                <a:lnTo>
                  <a:pt x="37452" y="146367"/>
                </a:lnTo>
                <a:lnTo>
                  <a:pt x="163398" y="95313"/>
                </a:lnTo>
                <a:lnTo>
                  <a:pt x="5106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871823" y="1614134"/>
            <a:ext cx="93141" cy="94653"/>
          </a:xfrm>
          <a:custGeom>
            <a:avLst/>
            <a:gdLst>
              <a:gd name="connsiteX0" fmla="*/ 46240 w 93141"/>
              <a:gd name="connsiteY0" fmla="*/ 94653 h 94653"/>
              <a:gd name="connsiteX1" fmla="*/ 0 w 93141"/>
              <a:gd name="connsiteY1" fmla="*/ 47370 h 94653"/>
              <a:gd name="connsiteX2" fmla="*/ 46812 w 93141"/>
              <a:gd name="connsiteY2" fmla="*/ 0 h 94653"/>
              <a:gd name="connsiteX3" fmla="*/ 93141 w 93141"/>
              <a:gd name="connsiteY3" fmla="*/ 47370 h 94653"/>
              <a:gd name="connsiteX4" fmla="*/ 46812 w 93141"/>
              <a:gd name="connsiteY4" fmla="*/ 94653 h 94653"/>
              <a:gd name="connsiteX5" fmla="*/ 46240 w 93141"/>
              <a:gd name="connsiteY5" fmla="*/ 94653 h 946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3141" h="94653">
                <a:moveTo>
                  <a:pt x="46240" y="94653"/>
                </a:moveTo>
                <a:cubicBezTo>
                  <a:pt x="18757" y="94653"/>
                  <a:pt x="0" y="74371"/>
                  <a:pt x="0" y="47370"/>
                </a:cubicBezTo>
                <a:cubicBezTo>
                  <a:pt x="0" y="19227"/>
                  <a:pt x="19240" y="0"/>
                  <a:pt x="46812" y="0"/>
                </a:cubicBezTo>
                <a:cubicBezTo>
                  <a:pt x="74384" y="0"/>
                  <a:pt x="92570" y="19227"/>
                  <a:pt x="93141" y="47370"/>
                </a:cubicBezTo>
                <a:cubicBezTo>
                  <a:pt x="93141" y="74371"/>
                  <a:pt x="74904" y="94653"/>
                  <a:pt x="46812" y="94653"/>
                </a:cubicBezTo>
                <a:lnTo>
                  <a:pt x="46240" y="94653"/>
                </a:lnTo>
              </a:path>
            </a:pathLst>
          </a:custGeom>
          <a:solidFill>
            <a:srgbClr val="B50B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254177" y="1351092"/>
            <a:ext cx="754900" cy="726655"/>
          </a:xfrm>
          <a:custGeom>
            <a:avLst/>
            <a:gdLst>
              <a:gd name="connsiteX0" fmla="*/ 13081 w 754900"/>
              <a:gd name="connsiteY0" fmla="*/ 715670 h 726655"/>
              <a:gd name="connsiteX1" fmla="*/ 104305 w 754900"/>
              <a:gd name="connsiteY1" fmla="*/ 556628 h 726655"/>
              <a:gd name="connsiteX2" fmla="*/ 0 w 754900"/>
              <a:gd name="connsiteY2" fmla="*/ 323964 h 726655"/>
              <a:gd name="connsiteX3" fmla="*/ 377431 w 754900"/>
              <a:gd name="connsiteY3" fmla="*/ 0 h 726655"/>
              <a:gd name="connsiteX4" fmla="*/ 754900 w 754900"/>
              <a:gd name="connsiteY4" fmla="*/ 323964 h 726655"/>
              <a:gd name="connsiteX5" fmla="*/ 377431 w 754900"/>
              <a:gd name="connsiteY5" fmla="*/ 648017 h 726655"/>
              <a:gd name="connsiteX6" fmla="*/ 248564 w 754900"/>
              <a:gd name="connsiteY6" fmla="*/ 628586 h 726655"/>
              <a:gd name="connsiteX7" fmla="*/ 12992 w 754900"/>
              <a:gd name="connsiteY7" fmla="*/ 726655 h 726655"/>
              <a:gd name="connsiteX8" fmla="*/ 13081 w 754900"/>
              <a:gd name="connsiteY8" fmla="*/ 715670 h 726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54900" h="726655">
                <a:moveTo>
                  <a:pt x="13081" y="715670"/>
                </a:moveTo>
                <a:lnTo>
                  <a:pt x="104305" y="556628"/>
                </a:lnTo>
                <a:cubicBezTo>
                  <a:pt x="25984" y="497217"/>
                  <a:pt x="0" y="420801"/>
                  <a:pt x="0" y="323964"/>
                </a:cubicBezTo>
                <a:cubicBezTo>
                  <a:pt x="0" y="145072"/>
                  <a:pt x="168998" y="0"/>
                  <a:pt x="377431" y="0"/>
                </a:cubicBezTo>
                <a:cubicBezTo>
                  <a:pt x="585901" y="0"/>
                  <a:pt x="754900" y="145072"/>
                  <a:pt x="754900" y="323964"/>
                </a:cubicBezTo>
                <a:cubicBezTo>
                  <a:pt x="754900" y="502945"/>
                  <a:pt x="585901" y="648017"/>
                  <a:pt x="377431" y="648017"/>
                </a:cubicBezTo>
                <a:cubicBezTo>
                  <a:pt x="332181" y="648017"/>
                  <a:pt x="288810" y="641197"/>
                  <a:pt x="248564" y="628586"/>
                </a:cubicBezTo>
                <a:lnTo>
                  <a:pt x="12992" y="726655"/>
                </a:lnTo>
                <a:lnTo>
                  <a:pt x="13081" y="715670"/>
                </a:lnTo>
              </a:path>
            </a:pathLst>
          </a:custGeom>
          <a:solidFill>
            <a:srgbClr val="0056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277722" y="1348795"/>
            <a:ext cx="709040" cy="364533"/>
          </a:xfrm>
          <a:custGeom>
            <a:avLst/>
            <a:gdLst>
              <a:gd name="connsiteX0" fmla="*/ 384771 w 709040"/>
              <a:gd name="connsiteY0" fmla="*/ 22293 h 364533"/>
              <a:gd name="connsiteX1" fmla="*/ 0 w 709040"/>
              <a:gd name="connsiteY1" fmla="*/ 293184 h 364533"/>
              <a:gd name="connsiteX2" fmla="*/ 761 w 709040"/>
              <a:gd name="connsiteY2" fmla="*/ 282961 h 364533"/>
              <a:gd name="connsiteX3" fmla="*/ 386829 w 709040"/>
              <a:gd name="connsiteY3" fmla="*/ 2011 h 364533"/>
              <a:gd name="connsiteX4" fmla="*/ 709040 w 709040"/>
              <a:gd name="connsiteY4" fmla="*/ 354398 h 364533"/>
              <a:gd name="connsiteX5" fmla="*/ 707618 w 709040"/>
              <a:gd name="connsiteY5" fmla="*/ 364533 h 364533"/>
              <a:gd name="connsiteX6" fmla="*/ 384771 w 709040"/>
              <a:gd name="connsiteY6" fmla="*/ 22293 h 364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09040" h="364533">
                <a:moveTo>
                  <a:pt x="384771" y="22293"/>
                </a:moveTo>
                <a:cubicBezTo>
                  <a:pt x="193014" y="2964"/>
                  <a:pt x="23190" y="123588"/>
                  <a:pt x="0" y="293184"/>
                </a:cubicBezTo>
                <a:cubicBezTo>
                  <a:pt x="190" y="289780"/>
                  <a:pt x="431" y="286364"/>
                  <a:pt x="761" y="282961"/>
                </a:cubicBezTo>
                <a:cubicBezTo>
                  <a:pt x="18364" y="108132"/>
                  <a:pt x="191185" y="-17686"/>
                  <a:pt x="386829" y="2011"/>
                </a:cubicBezTo>
                <a:cubicBezTo>
                  <a:pt x="582358" y="21722"/>
                  <a:pt x="726617" y="179481"/>
                  <a:pt x="709040" y="354398"/>
                </a:cubicBezTo>
                <a:cubicBezTo>
                  <a:pt x="708659" y="357713"/>
                  <a:pt x="708190" y="361129"/>
                  <a:pt x="707618" y="364533"/>
                </a:cubicBezTo>
                <a:cubicBezTo>
                  <a:pt x="718794" y="193705"/>
                  <a:pt x="576529" y="41622"/>
                  <a:pt x="384771" y="2229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678679" y="3340087"/>
            <a:ext cx="3619500" cy="1727212"/>
          </a:xfrm>
          <a:custGeom>
            <a:avLst/>
            <a:gdLst>
              <a:gd name="connsiteX0" fmla="*/ 0 w 3619500"/>
              <a:gd name="connsiteY0" fmla="*/ 1727212 h 1727212"/>
              <a:gd name="connsiteX1" fmla="*/ 3619500 w 3619500"/>
              <a:gd name="connsiteY1" fmla="*/ 1727212 h 1727212"/>
              <a:gd name="connsiteX2" fmla="*/ 3619500 w 3619500"/>
              <a:gd name="connsiteY2" fmla="*/ 0 h 1727212"/>
              <a:gd name="connsiteX3" fmla="*/ 0 w 3619500"/>
              <a:gd name="connsiteY3" fmla="*/ 0 h 1727212"/>
              <a:gd name="connsiteX4" fmla="*/ 0 w 3619500"/>
              <a:gd name="connsiteY4" fmla="*/ 1727212 h 1727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19500" h="1727212">
                <a:moveTo>
                  <a:pt x="0" y="1727212"/>
                </a:moveTo>
                <a:lnTo>
                  <a:pt x="3619500" y="1727212"/>
                </a:lnTo>
                <a:lnTo>
                  <a:pt x="3619500" y="0"/>
                </a:lnTo>
                <a:lnTo>
                  <a:pt x="0" y="0"/>
                </a:lnTo>
                <a:lnTo>
                  <a:pt x="0" y="1727212"/>
                </a:lnTo>
              </a:path>
            </a:pathLst>
          </a:custGeom>
          <a:solidFill>
            <a:srgbClr val="DEDE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814069" y="3308350"/>
            <a:ext cx="3758184" cy="1865376"/>
          </a:xfrm>
          <a:custGeom>
            <a:avLst/>
            <a:gdLst>
              <a:gd name="connsiteX0" fmla="*/ 0 w 3758184"/>
              <a:gd name="connsiteY0" fmla="*/ 0 h 1865376"/>
              <a:gd name="connsiteX1" fmla="*/ 3758183 w 3758184"/>
              <a:gd name="connsiteY1" fmla="*/ 0 h 1865376"/>
              <a:gd name="connsiteX2" fmla="*/ 3758183 w 3758184"/>
              <a:gd name="connsiteY2" fmla="*/ 1865376 h 1865376"/>
              <a:gd name="connsiteX3" fmla="*/ 0 w 3758184"/>
              <a:gd name="connsiteY3" fmla="*/ 1865376 h 1865376"/>
              <a:gd name="connsiteX4" fmla="*/ 0 w 3758184"/>
              <a:gd name="connsiteY4" fmla="*/ 0 h 1865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8184" h="1865376">
                <a:moveTo>
                  <a:pt x="0" y="0"/>
                </a:moveTo>
                <a:lnTo>
                  <a:pt x="3758183" y="0"/>
                </a:lnTo>
                <a:lnTo>
                  <a:pt x="3758183" y="1865376"/>
                </a:lnTo>
                <a:lnTo>
                  <a:pt x="0" y="186537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45819" y="3340087"/>
            <a:ext cx="3619500" cy="1727212"/>
          </a:xfrm>
          <a:custGeom>
            <a:avLst/>
            <a:gdLst>
              <a:gd name="connsiteX0" fmla="*/ 0 w 3619500"/>
              <a:gd name="connsiteY0" fmla="*/ 1727212 h 1727212"/>
              <a:gd name="connsiteX1" fmla="*/ 3619500 w 3619500"/>
              <a:gd name="connsiteY1" fmla="*/ 1727212 h 1727212"/>
              <a:gd name="connsiteX2" fmla="*/ 3619500 w 3619500"/>
              <a:gd name="connsiteY2" fmla="*/ 0 h 1727212"/>
              <a:gd name="connsiteX3" fmla="*/ 0 w 3619500"/>
              <a:gd name="connsiteY3" fmla="*/ 0 h 1727212"/>
              <a:gd name="connsiteX4" fmla="*/ 0 w 3619500"/>
              <a:gd name="connsiteY4" fmla="*/ 1727212 h 1727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19500" h="1727212">
                <a:moveTo>
                  <a:pt x="0" y="1727212"/>
                </a:moveTo>
                <a:lnTo>
                  <a:pt x="3619500" y="1727212"/>
                </a:lnTo>
                <a:lnTo>
                  <a:pt x="3619500" y="0"/>
                </a:lnTo>
                <a:lnTo>
                  <a:pt x="0" y="0"/>
                </a:lnTo>
                <a:lnTo>
                  <a:pt x="0" y="1727212"/>
                </a:lnTo>
              </a:path>
            </a:pathLst>
          </a:custGeom>
          <a:solidFill>
            <a:srgbClr val="B3DD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00" y="215900"/>
            <a:ext cx="876300" cy="2032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016000"/>
            <a:ext cx="1104900" cy="12700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" y="3276600"/>
            <a:ext cx="3873500" cy="194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49500" y="1130300"/>
            <a:ext cx="3207545" cy="1097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3800" b="1" dirty="0" err="1" smtClean="0">
                <a:solidFill>
                  <a:srgbClr val="5D9DDA"/>
                </a:solidFill>
                <a:latin typeface="Calibri" pitchFamily="18" charset="0"/>
                <a:cs typeface="Calibri" pitchFamily="18" charset="0"/>
              </a:rPr>
              <a:t>Nuestra</a:t>
            </a:r>
            <a:r>
              <a:rPr lang="en-US" altLang="zh-CN" sz="3800" b="1" dirty="0" smtClean="0">
                <a:solidFill>
                  <a:srgbClr val="5D9DDA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800" b="1" dirty="0" err="1" smtClean="0">
                <a:solidFill>
                  <a:srgbClr val="5D9DDA"/>
                </a:solidFill>
                <a:latin typeface="Calibri" pitchFamily="18" charset="0"/>
                <a:cs typeface="Calibri" pitchFamily="18" charset="0"/>
              </a:rPr>
              <a:t>Dueñez</a:t>
            </a:r>
            <a:endParaRPr lang="en-US" altLang="zh-CN" sz="3800" b="1" dirty="0" smtClean="0">
              <a:solidFill>
                <a:srgbClr val="5D9DDA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400"/>
              </a:lnSpc>
              <a:tabLst/>
            </a:pPr>
            <a:r>
              <a:rPr lang="en-US" altLang="zh-CN" sz="3800" b="1" dirty="0" smtClean="0">
                <a:solidFill>
                  <a:srgbClr val="5D9DDA"/>
                </a:solidFill>
                <a:latin typeface="Calibri" pitchFamily="18" charset="0"/>
                <a:cs typeface="Calibri" pitchFamily="18" charset="0"/>
              </a:rPr>
              <a:t>Compartida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136759" y="3573016"/>
            <a:ext cx="3075201" cy="1200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¿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Quiénes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participan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en</a:t>
            </a:r>
          </a:p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el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ejercicio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de la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Dueñez</a:t>
            </a:r>
            <a:endParaRPr lang="en-US" altLang="zh-CN" sz="24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nuestra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Institución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3276600"/>
            <a:ext cx="7670800" cy="19431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663002" y="227329"/>
            <a:ext cx="90970" cy="150634"/>
          </a:xfrm>
          <a:custGeom>
            <a:avLst/>
            <a:gdLst>
              <a:gd name="connsiteX0" fmla="*/ 90792 w 90970"/>
              <a:gd name="connsiteY0" fmla="*/ 0 h 150634"/>
              <a:gd name="connsiteX1" fmla="*/ 90970 w 90970"/>
              <a:gd name="connsiteY1" fmla="*/ 67043 h 150634"/>
              <a:gd name="connsiteX2" fmla="*/ 178 w 90970"/>
              <a:gd name="connsiteY2" fmla="*/ 150634 h 150634"/>
              <a:gd name="connsiteX3" fmla="*/ 0 w 90970"/>
              <a:gd name="connsiteY3" fmla="*/ 83553 h 150634"/>
              <a:gd name="connsiteX4" fmla="*/ 90792 w 90970"/>
              <a:gd name="connsiteY4" fmla="*/ 0 h 150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70" h="150634">
                <a:moveTo>
                  <a:pt x="90792" y="0"/>
                </a:moveTo>
                <a:lnTo>
                  <a:pt x="90970" y="67043"/>
                </a:lnTo>
                <a:lnTo>
                  <a:pt x="178" y="150634"/>
                </a:lnTo>
                <a:lnTo>
                  <a:pt x="0" y="83553"/>
                </a:lnTo>
                <a:lnTo>
                  <a:pt x="90792" y="0"/>
                </a:lnTo>
              </a:path>
            </a:pathLst>
          </a:custGeom>
          <a:solidFill>
            <a:srgbClr val="D3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783907" y="227417"/>
            <a:ext cx="90982" cy="150545"/>
          </a:xfrm>
          <a:custGeom>
            <a:avLst/>
            <a:gdLst>
              <a:gd name="connsiteX0" fmla="*/ 0 w 90982"/>
              <a:gd name="connsiteY0" fmla="*/ 0 h 150545"/>
              <a:gd name="connsiteX1" fmla="*/ 0 w 90982"/>
              <a:gd name="connsiteY1" fmla="*/ 67094 h 150545"/>
              <a:gd name="connsiteX2" fmla="*/ 90982 w 90982"/>
              <a:gd name="connsiteY2" fmla="*/ 150545 h 150545"/>
              <a:gd name="connsiteX3" fmla="*/ 90982 w 90982"/>
              <a:gd name="connsiteY3" fmla="*/ 83464 h 150545"/>
              <a:gd name="connsiteX4" fmla="*/ 0 w 90982"/>
              <a:gd name="connsiteY4" fmla="*/ 0 h 150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2" h="150545">
                <a:moveTo>
                  <a:pt x="0" y="0"/>
                </a:moveTo>
                <a:lnTo>
                  <a:pt x="0" y="67094"/>
                </a:lnTo>
                <a:lnTo>
                  <a:pt x="90982" y="150545"/>
                </a:lnTo>
                <a:lnTo>
                  <a:pt x="90982" y="83464"/>
                </a:lnTo>
                <a:lnTo>
                  <a:pt x="0" y="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678056" y="328402"/>
            <a:ext cx="181927" cy="83464"/>
          </a:xfrm>
          <a:custGeom>
            <a:avLst/>
            <a:gdLst>
              <a:gd name="connsiteX0" fmla="*/ 181927 w 181927"/>
              <a:gd name="connsiteY0" fmla="*/ 0 h 83464"/>
              <a:gd name="connsiteX1" fmla="*/ 90957 w 181927"/>
              <a:gd name="connsiteY1" fmla="*/ 83464 h 83464"/>
              <a:gd name="connsiteX2" fmla="*/ 0 w 181927"/>
              <a:gd name="connsiteY2" fmla="*/ 0 h 83464"/>
              <a:gd name="connsiteX3" fmla="*/ 181927 w 181927"/>
              <a:gd name="connsiteY3" fmla="*/ 0 h 83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1927" h="83464">
                <a:moveTo>
                  <a:pt x="181927" y="0"/>
                </a:moveTo>
                <a:lnTo>
                  <a:pt x="90957" y="83464"/>
                </a:lnTo>
                <a:lnTo>
                  <a:pt x="0" y="0"/>
                </a:lnTo>
                <a:lnTo>
                  <a:pt x="181927" y="0"/>
                </a:lnTo>
              </a:path>
            </a:pathLst>
          </a:custGeom>
          <a:solidFill>
            <a:srgbClr val="827F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572199" y="227473"/>
            <a:ext cx="182016" cy="83400"/>
          </a:xfrm>
          <a:custGeom>
            <a:avLst/>
            <a:gdLst>
              <a:gd name="connsiteX0" fmla="*/ 182016 w 182016"/>
              <a:gd name="connsiteY0" fmla="*/ 0 h 83400"/>
              <a:gd name="connsiteX1" fmla="*/ 90982 w 182016"/>
              <a:gd name="connsiteY1" fmla="*/ 83400 h 83400"/>
              <a:gd name="connsiteX2" fmla="*/ 0 w 182016"/>
              <a:gd name="connsiteY2" fmla="*/ 0 h 83400"/>
              <a:gd name="connsiteX3" fmla="*/ 182016 w 182016"/>
              <a:gd name="connsiteY3" fmla="*/ 0 h 8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2016" h="83400">
                <a:moveTo>
                  <a:pt x="182016" y="0"/>
                </a:moveTo>
                <a:lnTo>
                  <a:pt x="90982" y="83400"/>
                </a:lnTo>
                <a:lnTo>
                  <a:pt x="0" y="0"/>
                </a:lnTo>
                <a:lnTo>
                  <a:pt x="182016" y="0"/>
                </a:lnTo>
              </a:path>
            </a:pathLst>
          </a:custGeom>
          <a:solidFill>
            <a:srgbClr val="827F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783935" y="227473"/>
            <a:ext cx="181927" cy="83400"/>
          </a:xfrm>
          <a:custGeom>
            <a:avLst/>
            <a:gdLst>
              <a:gd name="connsiteX0" fmla="*/ 181926 w 181927"/>
              <a:gd name="connsiteY0" fmla="*/ 0 h 83400"/>
              <a:gd name="connsiteX1" fmla="*/ 90957 w 181927"/>
              <a:gd name="connsiteY1" fmla="*/ 83400 h 83400"/>
              <a:gd name="connsiteX2" fmla="*/ 0 w 181927"/>
              <a:gd name="connsiteY2" fmla="*/ 0 h 83400"/>
              <a:gd name="connsiteX3" fmla="*/ 181926 w 181927"/>
              <a:gd name="connsiteY3" fmla="*/ 0 h 8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1927" h="83400">
                <a:moveTo>
                  <a:pt x="181926" y="0"/>
                </a:moveTo>
                <a:lnTo>
                  <a:pt x="90957" y="83400"/>
                </a:lnTo>
                <a:lnTo>
                  <a:pt x="0" y="0"/>
                </a:lnTo>
                <a:lnTo>
                  <a:pt x="181926" y="0"/>
                </a:lnTo>
              </a:path>
            </a:pathLst>
          </a:custGeom>
          <a:solidFill>
            <a:srgbClr val="827F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678054" y="328402"/>
            <a:ext cx="90957" cy="150545"/>
          </a:xfrm>
          <a:custGeom>
            <a:avLst/>
            <a:gdLst>
              <a:gd name="connsiteX0" fmla="*/ 0 w 90957"/>
              <a:gd name="connsiteY0" fmla="*/ 0 h 150545"/>
              <a:gd name="connsiteX1" fmla="*/ 0 w 90957"/>
              <a:gd name="connsiteY1" fmla="*/ 67056 h 150545"/>
              <a:gd name="connsiteX2" fmla="*/ 90957 w 90957"/>
              <a:gd name="connsiteY2" fmla="*/ 150545 h 150545"/>
              <a:gd name="connsiteX3" fmla="*/ 90957 w 90957"/>
              <a:gd name="connsiteY3" fmla="*/ 83464 h 150545"/>
              <a:gd name="connsiteX4" fmla="*/ 0 w 90957"/>
              <a:gd name="connsiteY4" fmla="*/ 0 h 150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57" h="150545">
                <a:moveTo>
                  <a:pt x="0" y="0"/>
                </a:moveTo>
                <a:lnTo>
                  <a:pt x="0" y="67056"/>
                </a:lnTo>
                <a:lnTo>
                  <a:pt x="90957" y="150545"/>
                </a:lnTo>
                <a:lnTo>
                  <a:pt x="90957" y="83464"/>
                </a:lnTo>
                <a:lnTo>
                  <a:pt x="0" y="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769018" y="328284"/>
            <a:ext cx="90919" cy="150660"/>
          </a:xfrm>
          <a:custGeom>
            <a:avLst/>
            <a:gdLst>
              <a:gd name="connsiteX0" fmla="*/ 90766 w 90919"/>
              <a:gd name="connsiteY0" fmla="*/ 0 h 150660"/>
              <a:gd name="connsiteX1" fmla="*/ 90919 w 90919"/>
              <a:gd name="connsiteY1" fmla="*/ 67081 h 150660"/>
              <a:gd name="connsiteX2" fmla="*/ 152 w 90919"/>
              <a:gd name="connsiteY2" fmla="*/ 150660 h 150660"/>
              <a:gd name="connsiteX3" fmla="*/ 0 w 90919"/>
              <a:gd name="connsiteY3" fmla="*/ 83578 h 150660"/>
              <a:gd name="connsiteX4" fmla="*/ 90766 w 90919"/>
              <a:gd name="connsiteY4" fmla="*/ 0 h 15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19" h="150660">
                <a:moveTo>
                  <a:pt x="90766" y="0"/>
                </a:moveTo>
                <a:lnTo>
                  <a:pt x="90919" y="67081"/>
                </a:lnTo>
                <a:lnTo>
                  <a:pt x="152" y="150660"/>
                </a:lnTo>
                <a:lnTo>
                  <a:pt x="0" y="83578"/>
                </a:lnTo>
                <a:lnTo>
                  <a:pt x="90766" y="0"/>
                </a:lnTo>
              </a:path>
            </a:pathLst>
          </a:custGeom>
          <a:solidFill>
            <a:srgbClr val="D3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874686" y="227329"/>
            <a:ext cx="90969" cy="150634"/>
          </a:xfrm>
          <a:custGeom>
            <a:avLst/>
            <a:gdLst>
              <a:gd name="connsiteX0" fmla="*/ 90804 w 90969"/>
              <a:gd name="connsiteY0" fmla="*/ 0 h 150634"/>
              <a:gd name="connsiteX1" fmla="*/ 90969 w 90969"/>
              <a:gd name="connsiteY1" fmla="*/ 67043 h 150634"/>
              <a:gd name="connsiteX2" fmla="*/ 203 w 90969"/>
              <a:gd name="connsiteY2" fmla="*/ 150634 h 150634"/>
              <a:gd name="connsiteX3" fmla="*/ 0 w 90969"/>
              <a:gd name="connsiteY3" fmla="*/ 83553 h 150634"/>
              <a:gd name="connsiteX4" fmla="*/ 90804 w 90969"/>
              <a:gd name="connsiteY4" fmla="*/ 0 h 150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69" h="150634">
                <a:moveTo>
                  <a:pt x="90804" y="0"/>
                </a:moveTo>
                <a:lnTo>
                  <a:pt x="90969" y="67043"/>
                </a:lnTo>
                <a:lnTo>
                  <a:pt x="203" y="150634"/>
                </a:lnTo>
                <a:lnTo>
                  <a:pt x="0" y="83553"/>
                </a:lnTo>
                <a:lnTo>
                  <a:pt x="90804" y="0"/>
                </a:lnTo>
              </a:path>
            </a:pathLst>
          </a:custGeom>
          <a:solidFill>
            <a:srgbClr val="D3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572199" y="227417"/>
            <a:ext cx="90982" cy="150545"/>
          </a:xfrm>
          <a:custGeom>
            <a:avLst/>
            <a:gdLst>
              <a:gd name="connsiteX0" fmla="*/ 0 w 90982"/>
              <a:gd name="connsiteY0" fmla="*/ 0 h 150545"/>
              <a:gd name="connsiteX1" fmla="*/ 0 w 90982"/>
              <a:gd name="connsiteY1" fmla="*/ 67094 h 150545"/>
              <a:gd name="connsiteX2" fmla="*/ 90982 w 90982"/>
              <a:gd name="connsiteY2" fmla="*/ 150545 h 150545"/>
              <a:gd name="connsiteX3" fmla="*/ 90982 w 90982"/>
              <a:gd name="connsiteY3" fmla="*/ 83464 h 150545"/>
              <a:gd name="connsiteX4" fmla="*/ 0 w 90982"/>
              <a:gd name="connsiteY4" fmla="*/ 0 h 150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2" h="150545">
                <a:moveTo>
                  <a:pt x="0" y="0"/>
                </a:moveTo>
                <a:lnTo>
                  <a:pt x="0" y="67094"/>
                </a:lnTo>
                <a:lnTo>
                  <a:pt x="90982" y="150545"/>
                </a:lnTo>
                <a:lnTo>
                  <a:pt x="90982" y="83464"/>
                </a:lnTo>
                <a:lnTo>
                  <a:pt x="0" y="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-6" y="898119"/>
            <a:ext cx="2234247" cy="2099950"/>
          </a:xfrm>
          <a:custGeom>
            <a:avLst/>
            <a:gdLst>
              <a:gd name="connsiteX0" fmla="*/ 2229472 w 2234247"/>
              <a:gd name="connsiteY0" fmla="*/ 1095367 h 2099950"/>
              <a:gd name="connsiteX1" fmla="*/ 2229484 w 2234247"/>
              <a:gd name="connsiteY1" fmla="*/ 1096967 h 2099950"/>
              <a:gd name="connsiteX2" fmla="*/ 1929295 w 2234247"/>
              <a:gd name="connsiteY2" fmla="*/ 1269357 h 2099950"/>
              <a:gd name="connsiteX3" fmla="*/ 1630641 w 2234247"/>
              <a:gd name="connsiteY3" fmla="*/ 1444350 h 2099950"/>
              <a:gd name="connsiteX4" fmla="*/ 1331264 w 2234247"/>
              <a:gd name="connsiteY4" fmla="*/ 1270576 h 2099950"/>
              <a:gd name="connsiteX5" fmla="*/ 1030389 w 2234247"/>
              <a:gd name="connsiteY5" fmla="*/ 1099444 h 2099950"/>
              <a:gd name="connsiteX6" fmla="*/ 1031176 w 2234247"/>
              <a:gd name="connsiteY6" fmla="*/ 753293 h 2099950"/>
              <a:gd name="connsiteX7" fmla="*/ 1028966 w 2234247"/>
              <a:gd name="connsiteY7" fmla="*/ 407154 h 2099950"/>
              <a:gd name="connsiteX8" fmla="*/ 1329143 w 2234247"/>
              <a:gd name="connsiteY8" fmla="*/ 234752 h 2099950"/>
              <a:gd name="connsiteX9" fmla="*/ 1627784 w 2234247"/>
              <a:gd name="connsiteY9" fmla="*/ 59771 h 2099950"/>
              <a:gd name="connsiteX10" fmla="*/ 1629219 w 2234247"/>
              <a:gd name="connsiteY10" fmla="*/ 60609 h 2099950"/>
              <a:gd name="connsiteX11" fmla="*/ 1629219 w 2234247"/>
              <a:gd name="connsiteY11" fmla="*/ 59098 h 2099950"/>
              <a:gd name="connsiteX12" fmla="*/ 810323 w 2234247"/>
              <a:gd name="connsiteY12" fmla="*/ 166337 h 2099950"/>
              <a:gd name="connsiteX13" fmla="*/ 495642 w 2234247"/>
              <a:gd name="connsiteY13" fmla="*/ 1004295 h 2099950"/>
              <a:gd name="connsiteX14" fmla="*/ 0 w 2234247"/>
              <a:gd name="connsiteY14" fmla="*/ 1290452 h 2099950"/>
              <a:gd name="connsiteX15" fmla="*/ 0 w 2234247"/>
              <a:gd name="connsiteY15" fmla="*/ 2099950 h 2099950"/>
              <a:gd name="connsiteX16" fmla="*/ 861123 w 2234247"/>
              <a:gd name="connsiteY16" fmla="*/ 1602770 h 2099950"/>
              <a:gd name="connsiteX17" fmla="*/ 1917369 w 2234247"/>
              <a:gd name="connsiteY17" fmla="*/ 1627904 h 2099950"/>
              <a:gd name="connsiteX18" fmla="*/ 2234247 w 2234247"/>
              <a:gd name="connsiteY18" fmla="*/ 1095367 h 2099950"/>
              <a:gd name="connsiteX19" fmla="*/ 2229472 w 2234247"/>
              <a:gd name="connsiteY19" fmla="*/ 1095367 h 2099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2234247" h="2099950">
                <a:moveTo>
                  <a:pt x="2229472" y="1095367"/>
                </a:moveTo>
                <a:lnTo>
                  <a:pt x="2229484" y="1096967"/>
                </a:lnTo>
                <a:lnTo>
                  <a:pt x="1929295" y="1269357"/>
                </a:lnTo>
                <a:lnTo>
                  <a:pt x="1630641" y="1444350"/>
                </a:lnTo>
                <a:lnTo>
                  <a:pt x="1331264" y="1270576"/>
                </a:lnTo>
                <a:lnTo>
                  <a:pt x="1030389" y="1099444"/>
                </a:lnTo>
                <a:lnTo>
                  <a:pt x="1031176" y="753293"/>
                </a:lnTo>
                <a:lnTo>
                  <a:pt x="1028966" y="407154"/>
                </a:lnTo>
                <a:lnTo>
                  <a:pt x="1329143" y="234752"/>
                </a:lnTo>
                <a:lnTo>
                  <a:pt x="1627784" y="59771"/>
                </a:lnTo>
                <a:lnTo>
                  <a:pt x="1629219" y="60609"/>
                </a:lnTo>
                <a:lnTo>
                  <a:pt x="1629219" y="59098"/>
                </a:lnTo>
                <a:cubicBezTo>
                  <a:pt x="1357236" y="-44139"/>
                  <a:pt x="1048956" y="-14421"/>
                  <a:pt x="810323" y="166337"/>
                </a:cubicBezTo>
                <a:cubicBezTo>
                  <a:pt x="550049" y="363479"/>
                  <a:pt x="440245" y="689005"/>
                  <a:pt x="495642" y="1004295"/>
                </a:cubicBezTo>
                <a:lnTo>
                  <a:pt x="0" y="1290452"/>
                </a:lnTo>
                <a:lnTo>
                  <a:pt x="0" y="2099950"/>
                </a:lnTo>
                <a:lnTo>
                  <a:pt x="861123" y="1602770"/>
                </a:lnTo>
                <a:cubicBezTo>
                  <a:pt x="1174419" y="1842407"/>
                  <a:pt x="1605381" y="1864212"/>
                  <a:pt x="1917369" y="1627904"/>
                </a:cubicBezTo>
                <a:cubicBezTo>
                  <a:pt x="2093175" y="1494731"/>
                  <a:pt x="2200287" y="1302974"/>
                  <a:pt x="2234247" y="1095367"/>
                </a:cubicBezTo>
                <a:lnTo>
                  <a:pt x="2229472" y="1095367"/>
                </a:lnTo>
              </a:path>
            </a:pathLst>
          </a:custGeom>
          <a:solidFill>
            <a:srgbClr val="C4C3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23900" y="1961908"/>
            <a:ext cx="163398" cy="146367"/>
          </a:xfrm>
          <a:custGeom>
            <a:avLst/>
            <a:gdLst>
              <a:gd name="connsiteX0" fmla="*/ 51066 w 163398"/>
              <a:gd name="connsiteY0" fmla="*/ 0 h 146367"/>
              <a:gd name="connsiteX1" fmla="*/ 0 w 163398"/>
              <a:gd name="connsiteY1" fmla="*/ 132765 h 146367"/>
              <a:gd name="connsiteX2" fmla="*/ 37452 w 163398"/>
              <a:gd name="connsiteY2" fmla="*/ 146367 h 146367"/>
              <a:gd name="connsiteX3" fmla="*/ 163398 w 163398"/>
              <a:gd name="connsiteY3" fmla="*/ 95313 h 146367"/>
              <a:gd name="connsiteX4" fmla="*/ 51066 w 163398"/>
              <a:gd name="connsiteY4" fmla="*/ 0 h 146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398" h="146367">
                <a:moveTo>
                  <a:pt x="51066" y="0"/>
                </a:moveTo>
                <a:lnTo>
                  <a:pt x="0" y="132765"/>
                </a:lnTo>
                <a:lnTo>
                  <a:pt x="37452" y="146367"/>
                </a:lnTo>
                <a:lnTo>
                  <a:pt x="163398" y="95313"/>
                </a:lnTo>
                <a:lnTo>
                  <a:pt x="5106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871823" y="1614134"/>
            <a:ext cx="93141" cy="94653"/>
          </a:xfrm>
          <a:custGeom>
            <a:avLst/>
            <a:gdLst>
              <a:gd name="connsiteX0" fmla="*/ 46240 w 93141"/>
              <a:gd name="connsiteY0" fmla="*/ 94653 h 94653"/>
              <a:gd name="connsiteX1" fmla="*/ 0 w 93141"/>
              <a:gd name="connsiteY1" fmla="*/ 47370 h 94653"/>
              <a:gd name="connsiteX2" fmla="*/ 46812 w 93141"/>
              <a:gd name="connsiteY2" fmla="*/ 0 h 94653"/>
              <a:gd name="connsiteX3" fmla="*/ 93141 w 93141"/>
              <a:gd name="connsiteY3" fmla="*/ 47370 h 94653"/>
              <a:gd name="connsiteX4" fmla="*/ 46812 w 93141"/>
              <a:gd name="connsiteY4" fmla="*/ 94653 h 94653"/>
              <a:gd name="connsiteX5" fmla="*/ 46240 w 93141"/>
              <a:gd name="connsiteY5" fmla="*/ 94653 h 946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3141" h="94653">
                <a:moveTo>
                  <a:pt x="46240" y="94653"/>
                </a:moveTo>
                <a:cubicBezTo>
                  <a:pt x="18757" y="94653"/>
                  <a:pt x="0" y="74371"/>
                  <a:pt x="0" y="47370"/>
                </a:cubicBezTo>
                <a:cubicBezTo>
                  <a:pt x="0" y="19227"/>
                  <a:pt x="19240" y="0"/>
                  <a:pt x="46812" y="0"/>
                </a:cubicBezTo>
                <a:cubicBezTo>
                  <a:pt x="74384" y="0"/>
                  <a:pt x="92570" y="19227"/>
                  <a:pt x="93141" y="47370"/>
                </a:cubicBezTo>
                <a:cubicBezTo>
                  <a:pt x="93141" y="74371"/>
                  <a:pt x="74904" y="94653"/>
                  <a:pt x="46812" y="94653"/>
                </a:cubicBezTo>
                <a:lnTo>
                  <a:pt x="46240" y="94653"/>
                </a:lnTo>
              </a:path>
            </a:pathLst>
          </a:custGeom>
          <a:solidFill>
            <a:srgbClr val="B50B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254177" y="1351092"/>
            <a:ext cx="754900" cy="726655"/>
          </a:xfrm>
          <a:custGeom>
            <a:avLst/>
            <a:gdLst>
              <a:gd name="connsiteX0" fmla="*/ 13081 w 754900"/>
              <a:gd name="connsiteY0" fmla="*/ 715670 h 726655"/>
              <a:gd name="connsiteX1" fmla="*/ 104305 w 754900"/>
              <a:gd name="connsiteY1" fmla="*/ 556628 h 726655"/>
              <a:gd name="connsiteX2" fmla="*/ 0 w 754900"/>
              <a:gd name="connsiteY2" fmla="*/ 323964 h 726655"/>
              <a:gd name="connsiteX3" fmla="*/ 377431 w 754900"/>
              <a:gd name="connsiteY3" fmla="*/ 0 h 726655"/>
              <a:gd name="connsiteX4" fmla="*/ 754900 w 754900"/>
              <a:gd name="connsiteY4" fmla="*/ 323964 h 726655"/>
              <a:gd name="connsiteX5" fmla="*/ 377431 w 754900"/>
              <a:gd name="connsiteY5" fmla="*/ 648017 h 726655"/>
              <a:gd name="connsiteX6" fmla="*/ 248564 w 754900"/>
              <a:gd name="connsiteY6" fmla="*/ 628586 h 726655"/>
              <a:gd name="connsiteX7" fmla="*/ 12992 w 754900"/>
              <a:gd name="connsiteY7" fmla="*/ 726655 h 726655"/>
              <a:gd name="connsiteX8" fmla="*/ 13081 w 754900"/>
              <a:gd name="connsiteY8" fmla="*/ 715670 h 726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54900" h="726655">
                <a:moveTo>
                  <a:pt x="13081" y="715670"/>
                </a:moveTo>
                <a:lnTo>
                  <a:pt x="104305" y="556628"/>
                </a:lnTo>
                <a:cubicBezTo>
                  <a:pt x="25984" y="497217"/>
                  <a:pt x="0" y="420801"/>
                  <a:pt x="0" y="323964"/>
                </a:cubicBezTo>
                <a:cubicBezTo>
                  <a:pt x="0" y="145072"/>
                  <a:pt x="168998" y="0"/>
                  <a:pt x="377431" y="0"/>
                </a:cubicBezTo>
                <a:cubicBezTo>
                  <a:pt x="585901" y="0"/>
                  <a:pt x="754900" y="145072"/>
                  <a:pt x="754900" y="323964"/>
                </a:cubicBezTo>
                <a:cubicBezTo>
                  <a:pt x="754900" y="502945"/>
                  <a:pt x="585901" y="648017"/>
                  <a:pt x="377431" y="648017"/>
                </a:cubicBezTo>
                <a:cubicBezTo>
                  <a:pt x="332181" y="648017"/>
                  <a:pt x="288810" y="641197"/>
                  <a:pt x="248564" y="628586"/>
                </a:cubicBezTo>
                <a:lnTo>
                  <a:pt x="12992" y="726655"/>
                </a:lnTo>
                <a:lnTo>
                  <a:pt x="13081" y="715670"/>
                </a:lnTo>
              </a:path>
            </a:pathLst>
          </a:custGeom>
          <a:solidFill>
            <a:srgbClr val="0056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277722" y="1348795"/>
            <a:ext cx="709040" cy="364533"/>
          </a:xfrm>
          <a:custGeom>
            <a:avLst/>
            <a:gdLst>
              <a:gd name="connsiteX0" fmla="*/ 384771 w 709040"/>
              <a:gd name="connsiteY0" fmla="*/ 22293 h 364533"/>
              <a:gd name="connsiteX1" fmla="*/ 0 w 709040"/>
              <a:gd name="connsiteY1" fmla="*/ 293184 h 364533"/>
              <a:gd name="connsiteX2" fmla="*/ 761 w 709040"/>
              <a:gd name="connsiteY2" fmla="*/ 282961 h 364533"/>
              <a:gd name="connsiteX3" fmla="*/ 386829 w 709040"/>
              <a:gd name="connsiteY3" fmla="*/ 2011 h 364533"/>
              <a:gd name="connsiteX4" fmla="*/ 709040 w 709040"/>
              <a:gd name="connsiteY4" fmla="*/ 354398 h 364533"/>
              <a:gd name="connsiteX5" fmla="*/ 707618 w 709040"/>
              <a:gd name="connsiteY5" fmla="*/ 364533 h 364533"/>
              <a:gd name="connsiteX6" fmla="*/ 384771 w 709040"/>
              <a:gd name="connsiteY6" fmla="*/ 22293 h 364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09040" h="364533">
                <a:moveTo>
                  <a:pt x="384771" y="22293"/>
                </a:moveTo>
                <a:cubicBezTo>
                  <a:pt x="193014" y="2964"/>
                  <a:pt x="23190" y="123588"/>
                  <a:pt x="0" y="293184"/>
                </a:cubicBezTo>
                <a:cubicBezTo>
                  <a:pt x="190" y="289780"/>
                  <a:pt x="431" y="286364"/>
                  <a:pt x="761" y="282961"/>
                </a:cubicBezTo>
                <a:cubicBezTo>
                  <a:pt x="18364" y="108132"/>
                  <a:pt x="191185" y="-17686"/>
                  <a:pt x="386829" y="2011"/>
                </a:cubicBezTo>
                <a:cubicBezTo>
                  <a:pt x="582358" y="21722"/>
                  <a:pt x="726617" y="179481"/>
                  <a:pt x="709040" y="354398"/>
                </a:cubicBezTo>
                <a:cubicBezTo>
                  <a:pt x="708659" y="357713"/>
                  <a:pt x="708190" y="361129"/>
                  <a:pt x="707618" y="364533"/>
                </a:cubicBezTo>
                <a:cubicBezTo>
                  <a:pt x="718794" y="193705"/>
                  <a:pt x="576529" y="41622"/>
                  <a:pt x="384771" y="2229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814069" y="3308350"/>
            <a:ext cx="3758184" cy="1865376"/>
          </a:xfrm>
          <a:custGeom>
            <a:avLst/>
            <a:gdLst>
              <a:gd name="connsiteX0" fmla="*/ 0 w 3758184"/>
              <a:gd name="connsiteY0" fmla="*/ 0 h 1865376"/>
              <a:gd name="connsiteX1" fmla="*/ 3758183 w 3758184"/>
              <a:gd name="connsiteY1" fmla="*/ 0 h 1865376"/>
              <a:gd name="connsiteX2" fmla="*/ 3758183 w 3758184"/>
              <a:gd name="connsiteY2" fmla="*/ 1865376 h 1865376"/>
              <a:gd name="connsiteX3" fmla="*/ 0 w 3758184"/>
              <a:gd name="connsiteY3" fmla="*/ 1865376 h 1865376"/>
              <a:gd name="connsiteX4" fmla="*/ 0 w 3758184"/>
              <a:gd name="connsiteY4" fmla="*/ 0 h 1865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8184" h="1865376">
                <a:moveTo>
                  <a:pt x="0" y="0"/>
                </a:moveTo>
                <a:lnTo>
                  <a:pt x="3758183" y="0"/>
                </a:lnTo>
                <a:lnTo>
                  <a:pt x="3758183" y="1865376"/>
                </a:lnTo>
                <a:lnTo>
                  <a:pt x="0" y="186537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45819" y="3340087"/>
            <a:ext cx="3619500" cy="1727212"/>
          </a:xfrm>
          <a:custGeom>
            <a:avLst/>
            <a:gdLst>
              <a:gd name="connsiteX0" fmla="*/ 0 w 3619500"/>
              <a:gd name="connsiteY0" fmla="*/ 1727212 h 1727212"/>
              <a:gd name="connsiteX1" fmla="*/ 3619500 w 3619500"/>
              <a:gd name="connsiteY1" fmla="*/ 1727212 h 1727212"/>
              <a:gd name="connsiteX2" fmla="*/ 3619500 w 3619500"/>
              <a:gd name="connsiteY2" fmla="*/ 0 h 1727212"/>
              <a:gd name="connsiteX3" fmla="*/ 0 w 3619500"/>
              <a:gd name="connsiteY3" fmla="*/ 0 h 1727212"/>
              <a:gd name="connsiteX4" fmla="*/ 0 w 3619500"/>
              <a:gd name="connsiteY4" fmla="*/ 1727212 h 1727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19500" h="1727212">
                <a:moveTo>
                  <a:pt x="0" y="1727212"/>
                </a:moveTo>
                <a:lnTo>
                  <a:pt x="3619500" y="1727212"/>
                </a:lnTo>
                <a:lnTo>
                  <a:pt x="3619500" y="0"/>
                </a:lnTo>
                <a:lnTo>
                  <a:pt x="0" y="0"/>
                </a:lnTo>
                <a:lnTo>
                  <a:pt x="0" y="1727212"/>
                </a:lnTo>
              </a:path>
            </a:pathLst>
          </a:custGeom>
          <a:solidFill>
            <a:srgbClr val="B3DD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00" y="215900"/>
            <a:ext cx="876300" cy="2032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1016000"/>
            <a:ext cx="1104900" cy="12700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700" y="3276600"/>
            <a:ext cx="3873500" cy="194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49500" y="1130300"/>
            <a:ext cx="3207545" cy="1097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3800" b="1" dirty="0" err="1" smtClean="0">
                <a:solidFill>
                  <a:srgbClr val="5D9DDA"/>
                </a:solidFill>
                <a:latin typeface="Calibri" pitchFamily="18" charset="0"/>
                <a:cs typeface="Calibri" pitchFamily="18" charset="0"/>
              </a:rPr>
              <a:t>Nuestra</a:t>
            </a:r>
            <a:r>
              <a:rPr lang="en-US" altLang="zh-CN" sz="3800" b="1" dirty="0" smtClean="0">
                <a:solidFill>
                  <a:srgbClr val="5D9DDA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800" b="1" dirty="0" err="1" smtClean="0">
                <a:solidFill>
                  <a:srgbClr val="5D9DDA"/>
                </a:solidFill>
                <a:latin typeface="Calibri" pitchFamily="18" charset="0"/>
                <a:cs typeface="Calibri" pitchFamily="18" charset="0"/>
              </a:rPr>
              <a:t>Dueñez</a:t>
            </a:r>
            <a:endParaRPr lang="en-US" altLang="zh-CN" sz="3800" b="1" dirty="0" smtClean="0">
              <a:solidFill>
                <a:srgbClr val="5D9DDA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400"/>
              </a:lnSpc>
              <a:tabLst/>
            </a:pPr>
            <a:r>
              <a:rPr lang="en-US" altLang="zh-CN" sz="3800" b="1" dirty="0" smtClean="0">
                <a:solidFill>
                  <a:srgbClr val="5D9DDA"/>
                </a:solidFill>
                <a:latin typeface="Calibri" pitchFamily="18" charset="0"/>
                <a:cs typeface="Calibri" pitchFamily="18" charset="0"/>
              </a:rPr>
              <a:t>Compartida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136759" y="3573016"/>
            <a:ext cx="3075201" cy="1200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¿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Quiénes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participan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en</a:t>
            </a:r>
          </a:p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el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ejercicio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de la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Dueñez</a:t>
            </a:r>
            <a:endParaRPr lang="en-US" altLang="zh-CN" sz="24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nuestra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Institución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?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192707" y="3573016"/>
            <a:ext cx="2452146" cy="1200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¿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Quién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lidera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y </a:t>
            </a:r>
          </a:p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orquesta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la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Dueñez</a:t>
            </a:r>
            <a:endParaRPr lang="en-US" altLang="zh-CN" sz="24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Compartida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8748464" cy="19431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MX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¿Qué es la Querencia?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4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14" name="L-Shape 33"/>
          <p:cNvSpPr/>
          <p:nvPr/>
        </p:nvSpPr>
        <p:spPr>
          <a:xfrm rot="18900000">
            <a:off x="4006115" y="2254613"/>
            <a:ext cx="1092200" cy="1092200"/>
          </a:xfrm>
          <a:prstGeom prst="corner">
            <a:avLst>
              <a:gd name="adj1" fmla="val 33688"/>
              <a:gd name="adj2" fmla="val 32011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53000">
                <a:schemeClr val="bg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544" y="155679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el alma de la organización, que dota a ésta de</a:t>
            </a:r>
          </a:p>
          <a:p>
            <a:pPr algn="ctr"/>
            <a:r>
              <a:rPr lang="es-MX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 visión del futuro clara y compartida </a:t>
            </a:r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7544" y="357301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Compromiso Común</a:t>
            </a:r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9551" y="4860449"/>
            <a:ext cx="8063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Es el resultado de la labor sinérgica de la edificación mental y emocional del futuro a construir.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"/>
          <p:cNvSpPr/>
          <p:nvPr/>
        </p:nvSpPr>
        <p:spPr>
          <a:xfrm>
            <a:off x="179512" y="1268760"/>
            <a:ext cx="8712968" cy="5400600"/>
          </a:xfrm>
          <a:custGeom>
            <a:avLst/>
            <a:gdLst>
              <a:gd name="connsiteX0" fmla="*/ 0 w 3619500"/>
              <a:gd name="connsiteY0" fmla="*/ 1727212 h 1727212"/>
              <a:gd name="connsiteX1" fmla="*/ 3619500 w 3619500"/>
              <a:gd name="connsiteY1" fmla="*/ 1727212 h 1727212"/>
              <a:gd name="connsiteX2" fmla="*/ 3619500 w 3619500"/>
              <a:gd name="connsiteY2" fmla="*/ 0 h 1727212"/>
              <a:gd name="connsiteX3" fmla="*/ 0 w 3619500"/>
              <a:gd name="connsiteY3" fmla="*/ 0 h 1727212"/>
              <a:gd name="connsiteX4" fmla="*/ 0 w 3619500"/>
              <a:gd name="connsiteY4" fmla="*/ 1727212 h 1727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19500" h="1727212">
                <a:moveTo>
                  <a:pt x="0" y="1727212"/>
                </a:moveTo>
                <a:lnTo>
                  <a:pt x="3619500" y="1727212"/>
                </a:lnTo>
                <a:lnTo>
                  <a:pt x="3619500" y="0"/>
                </a:lnTo>
                <a:lnTo>
                  <a:pt x="0" y="0"/>
                </a:lnTo>
                <a:lnTo>
                  <a:pt x="0" y="1727212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563" name="Rectangle 1027"/>
          <p:cNvSpPr>
            <a:spLocks noChangeArrowheads="1"/>
          </p:cNvSpPr>
          <p:nvPr/>
        </p:nvSpPr>
        <p:spPr bwMode="auto">
          <a:xfrm>
            <a:off x="76200" y="534194"/>
            <a:ext cx="891540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  <a:defRPr/>
            </a:pPr>
            <a:r>
              <a:rPr lang="es-MX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Dinámica de la Querencia</a:t>
            </a:r>
            <a:endParaRPr lang="es-ES_tradnl" sz="4400" spc="-30" dirty="0" smtClean="0">
              <a:solidFill>
                <a:srgbClr val="0084CA"/>
              </a:solidFill>
              <a:latin typeface="Georgia" pitchFamily="18" charset="0"/>
              <a:ea typeface="+mj-ea"/>
              <a:cs typeface="+mj-cs"/>
              <a:sym typeface="Verdana" pitchFamily="34" charset="0"/>
            </a:endParaRPr>
          </a:p>
        </p:txBody>
      </p:sp>
      <p:grpSp>
        <p:nvGrpSpPr>
          <p:cNvPr id="2" name="9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11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22" name="Content Placeholder 4"/>
          <p:cNvSpPr>
            <a:spLocks noGrp="1"/>
          </p:cNvSpPr>
          <p:nvPr>
            <p:ph idx="1"/>
          </p:nvPr>
        </p:nvSpPr>
        <p:spPr>
          <a:xfrm>
            <a:off x="674370" y="1412776"/>
            <a:ext cx="7795260" cy="525658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lphaLcParenR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Querencia Intuitiva</a:t>
            </a:r>
          </a:p>
          <a:p>
            <a:pPr>
              <a:spcAft>
                <a:spcPts val="0"/>
              </a:spcAft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lphaLcParenR" startAt="2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Proceso de Maduración (permanente)</a:t>
            </a:r>
          </a:p>
          <a:p>
            <a:pPr>
              <a:spcAft>
                <a:spcPts val="0"/>
              </a:spcAft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lphaLcParenR" startAt="3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Comprometer y comprometerse con el Proyecto a realizar.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1475656" y="2924944"/>
            <a:ext cx="2903537" cy="239712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eaLnBrk="0" hangingPunct="0">
              <a:lnSpc>
                <a:spcPct val="140000"/>
              </a:lnSpc>
              <a:buSzPct val="75000"/>
              <a:buFont typeface="Wingdings" pitchFamily="2" charset="2"/>
              <a:buChar char="Ø"/>
            </a:pP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 eaLnBrk="0" hangingPunct="0">
              <a:lnSpc>
                <a:spcPct val="140000"/>
              </a:lnSpc>
              <a:buSzPct val="75000"/>
              <a:buFont typeface="Wingdings" pitchFamily="2" charset="2"/>
              <a:buChar char="Ø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Reconocerla</a:t>
            </a:r>
          </a:p>
          <a:p>
            <a:pPr eaLnBrk="0" hangingPunct="0">
              <a:lnSpc>
                <a:spcPct val="140000"/>
              </a:lnSpc>
              <a:buSzPct val="75000"/>
              <a:buFont typeface="Wingdings" pitchFamily="2" charset="2"/>
              <a:buChar char="Ø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Clarificarla</a:t>
            </a:r>
          </a:p>
          <a:p>
            <a:pPr eaLnBrk="0" hangingPunct="0">
              <a:lnSpc>
                <a:spcPct val="140000"/>
              </a:lnSpc>
              <a:buSzPct val="75000"/>
              <a:buFont typeface="Wingdings" pitchFamily="2" charset="2"/>
              <a:buChar char="Ø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Cuestionarla y afinarla</a:t>
            </a:r>
          </a:p>
          <a:p>
            <a:pPr eaLnBrk="0" hangingPunct="0">
              <a:lnSpc>
                <a:spcPct val="140000"/>
              </a:lnSpc>
              <a:buSzPct val="75000"/>
              <a:buFont typeface="Wingdings" pitchFamily="2" charset="2"/>
              <a:buChar char="Ø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Enriquecerla</a:t>
            </a:r>
          </a:p>
          <a:p>
            <a:pPr eaLnBrk="0" hangingPunct="0">
              <a:lnSpc>
                <a:spcPct val="140000"/>
              </a:lnSpc>
              <a:buSzPct val="75000"/>
              <a:buFont typeface="Wingdings" pitchFamily="2" charset="2"/>
              <a:buChar char="Ø"/>
            </a:pP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4811290" y="3356992"/>
            <a:ext cx="2713038" cy="2125662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eaLnBrk="0" hangingPunct="0">
              <a:lnSpc>
                <a:spcPct val="130000"/>
              </a:lnSpc>
              <a:buSzPct val="75000"/>
              <a:buFont typeface="Wingdings" pitchFamily="2" charset="2"/>
              <a:buChar char="Ø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Conciliarla</a:t>
            </a:r>
          </a:p>
          <a:p>
            <a:pPr eaLnBrk="0" hangingPunct="0">
              <a:lnSpc>
                <a:spcPct val="130000"/>
              </a:lnSpc>
              <a:buSzPct val="75000"/>
              <a:buFont typeface="Wingdings" pitchFamily="2" charset="2"/>
              <a:buChar char="Ø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Transmitirla</a:t>
            </a:r>
          </a:p>
          <a:p>
            <a:pPr eaLnBrk="0" hangingPunct="0">
              <a:lnSpc>
                <a:spcPct val="130000"/>
              </a:lnSpc>
              <a:buSzPct val="75000"/>
              <a:buFont typeface="Wingdings" pitchFamily="2" charset="2"/>
              <a:buChar char="Ø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Vivirla (congruencia)</a:t>
            </a:r>
          </a:p>
          <a:p>
            <a:pPr eaLnBrk="0" hangingPunct="0">
              <a:lnSpc>
                <a:spcPct val="130000"/>
              </a:lnSpc>
              <a:buSzPct val="75000"/>
              <a:buFont typeface="Wingdings" pitchFamily="2" charset="2"/>
              <a:buChar char="Ø"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Aplicarla / utilizarla </a:t>
            </a:r>
          </a:p>
          <a:p>
            <a:pPr eaLnBrk="0" hangingPunct="0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  como herramienta</a:t>
            </a:r>
          </a:p>
          <a:p>
            <a:pPr eaLnBrk="0" hangingPunct="0">
              <a:lnSpc>
                <a:spcPct val="130000"/>
              </a:lnSpc>
              <a:buSzPct val="75000"/>
              <a:buFont typeface="Wingdings" pitchFamily="2" charset="2"/>
              <a:buChar char="Ø"/>
            </a:pP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Compartiendo la Querencia</a:t>
            </a:r>
            <a:endParaRPr lang="es-MX" dirty="0"/>
          </a:p>
        </p:txBody>
      </p:sp>
      <p:grpSp>
        <p:nvGrpSpPr>
          <p:cNvPr id="5" name="9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6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16" name="15 Triángulo isósceles"/>
          <p:cNvSpPr/>
          <p:nvPr/>
        </p:nvSpPr>
        <p:spPr>
          <a:xfrm>
            <a:off x="1619672" y="1700808"/>
            <a:ext cx="5976664" cy="432048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3491880" y="2300679"/>
            <a:ext cx="2282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2"/>
                </a:solidFill>
              </a:rPr>
              <a:t>Metas </a:t>
            </a:r>
          </a:p>
          <a:p>
            <a:pPr algn="ctr"/>
            <a:r>
              <a:rPr lang="es-MX" sz="2400" dirty="0" smtClean="0">
                <a:solidFill>
                  <a:schemeClr val="tx2"/>
                </a:solidFill>
              </a:rPr>
              <a:t>Operativas y</a:t>
            </a:r>
          </a:p>
          <a:p>
            <a:pPr algn="ctr"/>
            <a:r>
              <a:rPr lang="es-MX" sz="2400" dirty="0" smtClean="0">
                <a:solidFill>
                  <a:schemeClr val="tx2"/>
                </a:solidFill>
              </a:rPr>
              <a:t>Planes de Acción</a:t>
            </a:r>
            <a:endParaRPr lang="es-MX" sz="2400" dirty="0">
              <a:solidFill>
                <a:schemeClr val="tx2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03848" y="378904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2"/>
                </a:solidFill>
              </a:rPr>
              <a:t>Estrategia y </a:t>
            </a:r>
          </a:p>
          <a:p>
            <a:pPr algn="ctr"/>
            <a:r>
              <a:rPr lang="es-MX" sz="2400" dirty="0" smtClean="0">
                <a:solidFill>
                  <a:schemeClr val="tx2"/>
                </a:solidFill>
              </a:rPr>
              <a:t>Objetivos</a:t>
            </a:r>
            <a:endParaRPr lang="es-MX" sz="2400" dirty="0">
              <a:solidFill>
                <a:schemeClr val="tx2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051720" y="5271591"/>
            <a:ext cx="51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2"/>
                </a:solidFill>
              </a:rPr>
              <a:t>Razón de Ser</a:t>
            </a:r>
            <a:endParaRPr lang="es-MX" sz="2400" dirty="0">
              <a:solidFill>
                <a:schemeClr val="tx2"/>
              </a:solidFill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2411760" y="4869160"/>
            <a:ext cx="439248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275856" y="3645024"/>
            <a:ext cx="266429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6424488" y="3789040"/>
            <a:ext cx="1963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Alta Dirección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5436096" y="2204864"/>
            <a:ext cx="150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Operación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7524328" y="5157192"/>
            <a:ext cx="11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Dueñez</a:t>
            </a:r>
            <a:endParaRPr lang="es-MX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331640" y="3717032"/>
            <a:ext cx="144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1691680" y="2204864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de Acción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251520" y="4941168"/>
            <a:ext cx="1868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</a:t>
            </a:r>
          </a:p>
          <a:p>
            <a:pPr algn="ctr"/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rumbo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143000" y="483394"/>
            <a:ext cx="721995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rgbClr val="F8F8F8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s-MX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Atributos de la Querencia</a:t>
            </a:r>
            <a:endParaRPr lang="es-MX" sz="4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475656" y="1844824"/>
            <a:ext cx="1641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2400" dirty="0">
                <a:solidFill>
                  <a:srgbClr val="003366"/>
                </a:solidFill>
                <a:latin typeface="Arial" pitchFamily="34" charset="0"/>
              </a:rPr>
              <a:t>Dimensión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494706" y="5689749"/>
            <a:ext cx="1794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2400" dirty="0" err="1">
                <a:solidFill>
                  <a:srgbClr val="003366"/>
                </a:solidFill>
                <a:latin typeface="Arial" pitchFamily="34" charset="0"/>
              </a:rPr>
              <a:t>Atractividad</a:t>
            </a:r>
            <a:endParaRPr lang="es-MX" sz="2400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494706" y="3784749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2400" dirty="0">
                <a:solidFill>
                  <a:srgbClr val="003366"/>
                </a:solidFill>
                <a:latin typeface="Arial" pitchFamily="34" charset="0"/>
              </a:rPr>
              <a:t>Efectividad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352800" y="1482725"/>
            <a:ext cx="3172663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 Magnanimidad</a:t>
            </a:r>
          </a:p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 Entorno global</a:t>
            </a:r>
          </a:p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 Explotación cabal </a:t>
            </a:r>
            <a:r>
              <a:rPr lang="es-MX" dirty="0" smtClean="0">
                <a:solidFill>
                  <a:srgbClr val="003366"/>
                </a:solidFill>
                <a:latin typeface="Arial" pitchFamily="34" charset="0"/>
              </a:rPr>
              <a:t>de</a:t>
            </a:r>
          </a:p>
          <a:p>
            <a:pPr eaLnBrk="0" hangingPunct="0">
              <a:buSzPct val="70000"/>
              <a:buFont typeface="Wingdings" pitchFamily="2" charset="2"/>
              <a:buNone/>
            </a:pPr>
            <a:r>
              <a:rPr lang="es-MX" dirty="0" smtClean="0">
                <a:solidFill>
                  <a:srgbClr val="003366"/>
                </a:solidFill>
                <a:latin typeface="Arial" pitchFamily="34" charset="0"/>
              </a:rPr>
              <a:t>   </a:t>
            </a: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fortalezas organizacionales</a:t>
            </a:r>
          </a:p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endParaRPr lang="es-MX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352800" y="3540125"/>
            <a:ext cx="1697901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 Práctica</a:t>
            </a:r>
          </a:p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 Contundente</a:t>
            </a:r>
          </a:p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 Realista</a:t>
            </a:r>
          </a:p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endParaRPr lang="es-MX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38249" name="Line 9"/>
          <p:cNvSpPr>
            <a:spLocks noChangeShapeType="1"/>
          </p:cNvSpPr>
          <p:nvPr/>
        </p:nvSpPr>
        <p:spPr bwMode="auto">
          <a:xfrm>
            <a:off x="3352800" y="1485900"/>
            <a:ext cx="0" cy="1676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38250" name="Line 10"/>
          <p:cNvSpPr>
            <a:spLocks noChangeShapeType="1"/>
          </p:cNvSpPr>
          <p:nvPr/>
        </p:nvSpPr>
        <p:spPr bwMode="auto">
          <a:xfrm flipH="1">
            <a:off x="3347864" y="3543301"/>
            <a:ext cx="4936" cy="125385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3352800" y="5623520"/>
            <a:ext cx="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3352800" y="5590923"/>
            <a:ext cx="3993401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 Da cabida a querencias personales</a:t>
            </a:r>
          </a:p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r>
              <a:rPr lang="es-MX" dirty="0">
                <a:solidFill>
                  <a:srgbClr val="003366"/>
                </a:solidFill>
                <a:latin typeface="Arial" pitchFamily="34" charset="0"/>
              </a:rPr>
              <a:t> Entusiasma</a:t>
            </a:r>
          </a:p>
          <a:p>
            <a:pPr eaLnBrk="0" hangingPunct="0">
              <a:lnSpc>
                <a:spcPct val="110000"/>
              </a:lnSpc>
              <a:buSzPct val="70000"/>
              <a:buFont typeface="Wingdings" pitchFamily="2" charset="2"/>
              <a:buChar char="Ø"/>
            </a:pPr>
            <a:endParaRPr lang="es-MX" dirty="0">
              <a:solidFill>
                <a:srgbClr val="003366"/>
              </a:solidFill>
              <a:latin typeface="Arial" pitchFamily="34" charset="0"/>
            </a:endParaRPr>
          </a:p>
        </p:txBody>
      </p:sp>
      <p:grpSp>
        <p:nvGrpSpPr>
          <p:cNvPr id="13" name="9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14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0500"/>
            <a:ext cx="9144000" cy="5397500"/>
          </a:xfrm>
          <a:prstGeom prst="rect">
            <a:avLst/>
          </a:prstGeom>
          <a:noFill/>
        </p:spPr>
      </p:pic>
      <p:sp>
        <p:nvSpPr>
          <p:cNvPr id="3" name="TextBox 1"/>
          <p:cNvSpPr txBox="1"/>
          <p:nvPr/>
        </p:nvSpPr>
        <p:spPr>
          <a:xfrm>
            <a:off x="2101736" y="596900"/>
            <a:ext cx="4915128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eaLnBrk="0" hangingPunct="0">
              <a:lnSpc>
                <a:spcPts val="5000"/>
              </a:lnSpc>
              <a:tabLst/>
            </a:pPr>
            <a:r>
              <a:rPr lang="en-US" altLang="zh-CN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Dueñez Compartida</a:t>
            </a:r>
          </a:p>
        </p:txBody>
      </p:sp>
      <p:grpSp>
        <p:nvGrpSpPr>
          <p:cNvPr id="4" name="9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5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15" name="TextBox 1"/>
          <p:cNvSpPr txBox="1"/>
          <p:nvPr/>
        </p:nvSpPr>
        <p:spPr>
          <a:xfrm>
            <a:off x="3321611" y="1638300"/>
            <a:ext cx="2474525" cy="726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700"/>
              </a:lnSpc>
              <a:tabLst/>
            </a:pP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Compartir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Querencia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 algn="ctr">
              <a:lnSpc>
                <a:spcPts val="2700"/>
              </a:lnSpc>
              <a:tabLst/>
            </a:pP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Decisiones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y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poder</a:t>
            </a:r>
            <a:endParaRPr lang="en-US" altLang="zh-CN" sz="2200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059832" y="2730500"/>
            <a:ext cx="3041154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700"/>
              </a:lnSpc>
              <a:tabLst/>
            </a:pP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Poder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compartido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en roles</a:t>
            </a:r>
          </a:p>
          <a:p>
            <a:pPr algn="ctr">
              <a:lnSpc>
                <a:spcPts val="2700"/>
              </a:lnSpc>
              <a:tabLst/>
            </a:pP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de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Dueño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y Director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131840" y="3822700"/>
            <a:ext cx="2964401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700"/>
              </a:lnSpc>
              <a:tabLst/>
            </a:pP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Compartir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la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Dueñez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en la</a:t>
            </a:r>
          </a:p>
          <a:p>
            <a:pPr algn="ctr">
              <a:lnSpc>
                <a:spcPts val="2700"/>
              </a:lnSpc>
              <a:tabLst/>
            </a:pP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Organización</a:t>
            </a:r>
            <a:endParaRPr lang="en-US" altLang="zh-CN" sz="2200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563888" y="4927600"/>
            <a:ext cx="1967718" cy="751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700"/>
              </a:lnSpc>
              <a:tabLst>
                <a:tab pos="88900" algn="l"/>
              </a:tabLst>
            </a:pP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Mando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único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vs</a:t>
            </a:r>
            <a:endParaRPr lang="en-US" altLang="zh-CN" sz="2200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2800"/>
              </a:lnSpc>
              <a:tabLst>
                <a:tab pos="88900" algn="l"/>
              </a:tabLst>
            </a:pP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mando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colegiado</a:t>
            </a:r>
            <a:endParaRPr lang="en-US" altLang="zh-CN" sz="2200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059832" y="6007100"/>
            <a:ext cx="3026278" cy="38036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Constelación</a:t>
            </a:r>
            <a:r>
              <a:rPr lang="en-US" altLang="zh-CN" sz="2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del </a:t>
            </a:r>
            <a:r>
              <a:rPr lang="en-US" altLang="zh-CN" sz="2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iderazgos</a:t>
            </a:r>
            <a:endParaRPr lang="en-US" altLang="zh-CN" sz="2200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499992" y="2420888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4499992" y="3501008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/>
          <p:cNvSpPr/>
          <p:nvPr/>
        </p:nvSpPr>
        <p:spPr>
          <a:xfrm>
            <a:off x="4499992" y="465313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/>
          <p:cNvSpPr/>
          <p:nvPr/>
        </p:nvSpPr>
        <p:spPr>
          <a:xfrm>
            <a:off x="4499992" y="573325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27384"/>
            <a:ext cx="8496944" cy="69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9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7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17" name="TextBox 1"/>
          <p:cNvSpPr txBox="1"/>
          <p:nvPr/>
        </p:nvSpPr>
        <p:spPr>
          <a:xfrm>
            <a:off x="462632" y="2146300"/>
            <a:ext cx="3143809" cy="13029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El Líder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de la Dueñez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419872" y="332656"/>
            <a:ext cx="2062424" cy="8156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Reconocimiento</a:t>
            </a:r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su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liderazgo</a:t>
            </a:r>
            <a:endParaRPr lang="en-US" altLang="zh-CN" sz="24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929743" y="1978620"/>
            <a:ext cx="2874505" cy="44063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38100" algn="l"/>
                <a:tab pos="520700" algn="l"/>
                <a:tab pos="584200" algn="l"/>
                <a:tab pos="698500" algn="l"/>
                <a:tab pos="850900" algn="l"/>
                <a:tab pos="9398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Competencias:</a:t>
            </a:r>
          </a:p>
          <a:p>
            <a:pPr>
              <a:lnSpc>
                <a:spcPts val="3000"/>
              </a:lnSpc>
              <a:tabLst>
                <a:tab pos="38100" algn="l"/>
                <a:tab pos="520700" algn="l"/>
                <a:tab pos="584200" algn="l"/>
                <a:tab pos="698500" algn="l"/>
                <a:tab pos="850900" algn="l"/>
                <a:tab pos="939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Visión</a:t>
            </a:r>
          </a:p>
          <a:p>
            <a:pPr>
              <a:lnSpc>
                <a:spcPts val="3000"/>
              </a:lnSpc>
              <a:tabLst>
                <a:tab pos="38100" algn="l"/>
                <a:tab pos="520700" algn="l"/>
                <a:tab pos="584200" algn="l"/>
                <a:tab pos="698500" algn="l"/>
                <a:tab pos="850900" algn="l"/>
                <a:tab pos="939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Comunicación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38100" algn="l"/>
                <a:tab pos="520700" algn="l"/>
                <a:tab pos="584200" algn="l"/>
                <a:tab pos="698500" algn="l"/>
                <a:tab pos="850900" algn="l"/>
                <a:tab pos="9398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Capacidad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de</a:t>
            </a:r>
          </a:p>
          <a:p>
            <a:pPr>
              <a:lnSpc>
                <a:spcPts val="3000"/>
              </a:lnSpc>
              <a:tabLst>
                <a:tab pos="38100" algn="l"/>
                <a:tab pos="520700" algn="l"/>
                <a:tab pos="584200" algn="l"/>
                <a:tab pos="698500" algn="l"/>
                <a:tab pos="850900" algn="l"/>
                <a:tab pos="9398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manejo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con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todos</a:t>
            </a:r>
            <a:endParaRPr lang="en-US" altLang="zh-CN" sz="24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000"/>
              </a:lnSpc>
              <a:tabLst>
                <a:tab pos="38100" algn="l"/>
                <a:tab pos="520700" algn="l"/>
                <a:tab pos="584200" algn="l"/>
                <a:tab pos="698500" algn="l"/>
                <a:tab pos="850900" algn="l"/>
                <a:tab pos="9398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los stakeholders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38100" algn="l"/>
                <a:tab pos="520700" algn="l"/>
                <a:tab pos="584200" algn="l"/>
                <a:tab pos="698500" algn="l"/>
                <a:tab pos="850900" algn="l"/>
                <a:tab pos="939800" algn="l"/>
              </a:tabLst>
            </a:pPr>
            <a:r>
              <a:rPr lang="en-US" altLang="zh-CN" dirty="0" smtClean="0"/>
              <a:t>				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Credibilidad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3100"/>
            <a:ext cx="9144000" cy="421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29837" y="1066800"/>
            <a:ext cx="4071628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eaLnBrk="0" hangingPunct="0">
              <a:lnSpc>
                <a:spcPts val="5000"/>
              </a:lnSpc>
            </a:pPr>
            <a:r>
              <a:rPr lang="en-US" altLang="zh-CN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Tipos de Dueñez</a:t>
            </a:r>
          </a:p>
        </p:txBody>
      </p:sp>
      <p:grpSp>
        <p:nvGrpSpPr>
          <p:cNvPr id="4" name="9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5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4565650" y="1340768"/>
            <a:ext cx="25400" cy="5346369"/>
          </a:xfrm>
          <a:custGeom>
            <a:avLst/>
            <a:gdLst>
              <a:gd name="connsiteX0" fmla="*/ 6350 w 25400"/>
              <a:gd name="connsiteY0" fmla="*/ 6350 h 5346369"/>
              <a:gd name="connsiteX1" fmla="*/ 6350 w 25400"/>
              <a:gd name="connsiteY1" fmla="*/ 5340019 h 5346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346369">
                <a:moveTo>
                  <a:pt x="6350" y="6350"/>
                </a:moveTo>
                <a:lnTo>
                  <a:pt x="6350" y="534001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72816"/>
            <a:ext cx="2679700" cy="20193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400" y="5372100"/>
            <a:ext cx="1054100" cy="5334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00" y="647700"/>
            <a:ext cx="3949700" cy="41148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5372100"/>
            <a:ext cx="1054100" cy="53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85900" y="4711700"/>
            <a:ext cx="16637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177800" algn="l"/>
                <a:tab pos="203200" algn="l"/>
              </a:tabLst>
            </a:pPr>
            <a:r>
              <a:rPr lang="en-US" altLang="zh-CN" sz="28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Administrar</a:t>
            </a:r>
          </a:p>
          <a:p>
            <a:pPr>
              <a:lnSpc>
                <a:spcPts val="2900"/>
              </a:lnSpc>
              <a:tabLst>
                <a:tab pos="1778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28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Recursos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177800" algn="l"/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 smtClean="0">
                <a:solidFill>
                  <a:srgbClr val="ED1C24"/>
                </a:solidFill>
                <a:latin typeface="Calibri" pitchFamily="18" charset="0"/>
                <a:cs typeface="Calibri" pitchFamily="18" charset="0"/>
              </a:rPr>
              <a:t>Eficiencia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740400" y="4711700"/>
            <a:ext cx="21336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286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Administrar</a:t>
            </a:r>
          </a:p>
          <a:p>
            <a:pPr>
              <a:lnSpc>
                <a:spcPts val="2900"/>
              </a:lnSpc>
              <a:tabLst>
                <a:tab pos="228600" algn="l"/>
                <a:tab pos="317500" algn="l"/>
              </a:tabLst>
            </a:pPr>
            <a:r>
              <a:rPr lang="en-US" altLang="zh-CN" sz="28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Oportunidades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28600" algn="l"/>
                <a:tab pos="317500" algn="l"/>
              </a:tabLst>
            </a:pPr>
            <a:r>
              <a:rPr lang="en-US" altLang="zh-CN" dirty="0" smtClean="0"/>
              <a:t>		</a:t>
            </a:r>
            <a:r>
              <a:rPr lang="en-US" altLang="zh-CN" sz="2800" b="1" dirty="0" smtClean="0">
                <a:solidFill>
                  <a:srgbClr val="ED1C24"/>
                </a:solidFill>
                <a:latin typeface="Calibri" pitchFamily="18" charset="0"/>
                <a:cs typeface="Calibri" pitchFamily="18" charset="0"/>
              </a:rPr>
              <a:t>Relevancia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84459" y="509384"/>
            <a:ext cx="4763805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eaLnBrk="0" hangingPunct="0">
              <a:lnSpc>
                <a:spcPts val="5000"/>
              </a:lnSpc>
              <a:tabLst/>
            </a:pPr>
            <a:r>
              <a:rPr lang="en-US" altLang="zh-CN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Dirección y Dueñez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11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993" y="1484784"/>
            <a:ext cx="345900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87 Rectángulo redondeado"/>
          <p:cNvSpPr/>
          <p:nvPr/>
        </p:nvSpPr>
        <p:spPr>
          <a:xfrm>
            <a:off x="684440" y="3501008"/>
            <a:ext cx="5111696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5112568" cy="1584176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¿De qué sirve un buen cuerpo de ejecutivos si tenemos un mal Dueño?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¿Las  IAP necesitan de un buen Dueño?</a:t>
            </a:r>
          </a:p>
        </p:txBody>
      </p:sp>
      <p:grpSp>
        <p:nvGrpSpPr>
          <p:cNvPr id="5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6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" y="654968"/>
            <a:ext cx="9144000" cy="685800"/>
          </a:xfrm>
        </p:spPr>
        <p:txBody>
          <a:bodyPr lIns="92075" tIns="46038" rIns="92075" bIns="46038">
            <a:noAutofit/>
          </a:bodyPr>
          <a:lstStyle/>
          <a:p>
            <a:pPr eaLnBrk="0" fontAlgn="base" hangingPunct="0">
              <a:lnSpc>
                <a:spcPts val="5000"/>
              </a:lnSpc>
              <a:spcAft>
                <a:spcPct val="0"/>
              </a:spcAft>
            </a:pPr>
            <a:r>
              <a:rPr lang="es-ES_tradnl" altLang="zh-CN" sz="4800" spc="-30" dirty="0" smtClean="0">
                <a:solidFill>
                  <a:srgbClr val="0084CA"/>
                </a:solidFill>
                <a:latin typeface="Georgia" pitchFamily="18" charset="0"/>
                <a:ea typeface="+mn-ea"/>
                <a:cs typeface="+mn-cs"/>
                <a:sym typeface="Verdana" pitchFamily="34" charset="0"/>
              </a:rPr>
              <a:t>Empoderamiento del Consejo</a:t>
            </a:r>
          </a:p>
        </p:txBody>
      </p:sp>
      <p:graphicFrame>
        <p:nvGraphicFramePr>
          <p:cNvPr id="8" name="7 Diagrama"/>
          <p:cNvGraphicFramePr/>
          <p:nvPr>
            <p:custDataLst>
              <p:tags r:id="rId3"/>
            </p:custDataLst>
          </p:nvPr>
        </p:nvGraphicFramePr>
        <p:xfrm>
          <a:off x="1643042" y="16510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4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5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6557128" y="4749859"/>
            <a:ext cx="873581" cy="2108136"/>
          </a:xfrm>
          <a:custGeom>
            <a:avLst/>
            <a:gdLst>
              <a:gd name="connsiteX0" fmla="*/ 0 w 873581"/>
              <a:gd name="connsiteY0" fmla="*/ 1507871 h 2108136"/>
              <a:gd name="connsiteX1" fmla="*/ 791793 w 873581"/>
              <a:gd name="connsiteY1" fmla="*/ 2108136 h 2108136"/>
              <a:gd name="connsiteX2" fmla="*/ 872260 w 873581"/>
              <a:gd name="connsiteY2" fmla="*/ 2108136 h 2108136"/>
              <a:gd name="connsiteX3" fmla="*/ 873581 w 873581"/>
              <a:gd name="connsiteY3" fmla="*/ 661225 h 2108136"/>
              <a:gd name="connsiteX4" fmla="*/ 1371 w 873581"/>
              <a:gd name="connsiteY4" fmla="*/ 0 h 2108136"/>
              <a:gd name="connsiteX5" fmla="*/ 0 w 873581"/>
              <a:gd name="connsiteY5" fmla="*/ 1507871 h 2108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73581" h="2108136">
                <a:moveTo>
                  <a:pt x="0" y="1507871"/>
                </a:moveTo>
                <a:lnTo>
                  <a:pt x="791793" y="2108136"/>
                </a:lnTo>
                <a:lnTo>
                  <a:pt x="872260" y="2108136"/>
                </a:lnTo>
                <a:lnTo>
                  <a:pt x="873581" y="661225"/>
                </a:lnTo>
                <a:lnTo>
                  <a:pt x="1371" y="0"/>
                </a:lnTo>
                <a:lnTo>
                  <a:pt x="0" y="1507871"/>
                </a:lnTo>
              </a:path>
            </a:pathLst>
          </a:custGeom>
          <a:solidFill>
            <a:srgbClr val="33052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558508" y="4724162"/>
            <a:ext cx="2585491" cy="686930"/>
          </a:xfrm>
          <a:custGeom>
            <a:avLst/>
            <a:gdLst>
              <a:gd name="connsiteX0" fmla="*/ 872197 w 2585491"/>
              <a:gd name="connsiteY0" fmla="*/ 686930 h 686930"/>
              <a:gd name="connsiteX1" fmla="*/ 0 w 2585491"/>
              <a:gd name="connsiteY1" fmla="*/ 25692 h 686930"/>
              <a:gd name="connsiteX2" fmla="*/ 1713293 w 2585491"/>
              <a:gd name="connsiteY2" fmla="*/ 0 h 686930"/>
              <a:gd name="connsiteX3" fmla="*/ 2585491 w 2585491"/>
              <a:gd name="connsiteY3" fmla="*/ 661238 h 686930"/>
              <a:gd name="connsiteX4" fmla="*/ 872197 w 2585491"/>
              <a:gd name="connsiteY4" fmla="*/ 686930 h 686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85491" h="686930">
                <a:moveTo>
                  <a:pt x="872197" y="686930"/>
                </a:moveTo>
                <a:lnTo>
                  <a:pt x="0" y="25692"/>
                </a:lnTo>
                <a:lnTo>
                  <a:pt x="1713293" y="0"/>
                </a:lnTo>
                <a:lnTo>
                  <a:pt x="2585491" y="661238"/>
                </a:lnTo>
                <a:lnTo>
                  <a:pt x="872197" y="686930"/>
                </a:lnTo>
              </a:path>
            </a:pathLst>
          </a:custGeom>
          <a:solidFill>
            <a:srgbClr val="4005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429390" y="5385408"/>
            <a:ext cx="1714613" cy="1472590"/>
          </a:xfrm>
          <a:custGeom>
            <a:avLst/>
            <a:gdLst>
              <a:gd name="connsiteX0" fmla="*/ 1320 w 1714613"/>
              <a:gd name="connsiteY0" fmla="*/ 25679 h 1472590"/>
              <a:gd name="connsiteX1" fmla="*/ 0 w 1714613"/>
              <a:gd name="connsiteY1" fmla="*/ 1472589 h 1472590"/>
              <a:gd name="connsiteX2" fmla="*/ 1713255 w 1714613"/>
              <a:gd name="connsiteY2" fmla="*/ 1472589 h 1472590"/>
              <a:gd name="connsiteX3" fmla="*/ 1714614 w 1714613"/>
              <a:gd name="connsiteY3" fmla="*/ 0 h 1472590"/>
              <a:gd name="connsiteX4" fmla="*/ 1320 w 1714613"/>
              <a:gd name="connsiteY4" fmla="*/ 25679 h 1472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4613" h="1472590">
                <a:moveTo>
                  <a:pt x="1320" y="25679"/>
                </a:moveTo>
                <a:lnTo>
                  <a:pt x="0" y="1472589"/>
                </a:lnTo>
                <a:lnTo>
                  <a:pt x="1713255" y="1472589"/>
                </a:lnTo>
                <a:lnTo>
                  <a:pt x="1714614" y="0"/>
                </a:lnTo>
                <a:lnTo>
                  <a:pt x="1320" y="25679"/>
                </a:lnTo>
              </a:path>
            </a:pathLst>
          </a:custGeom>
          <a:solidFill>
            <a:srgbClr val="57074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704439" y="3921724"/>
            <a:ext cx="874344" cy="2936277"/>
          </a:xfrm>
          <a:custGeom>
            <a:avLst/>
            <a:gdLst>
              <a:gd name="connsiteX0" fmla="*/ 0 w 874344"/>
              <a:gd name="connsiteY0" fmla="*/ 2330919 h 2936277"/>
              <a:gd name="connsiteX1" fmla="*/ 798474 w 874344"/>
              <a:gd name="connsiteY1" fmla="*/ 2936277 h 2936277"/>
              <a:gd name="connsiteX2" fmla="*/ 872235 w 874344"/>
              <a:gd name="connsiteY2" fmla="*/ 2936277 h 2936277"/>
              <a:gd name="connsiteX3" fmla="*/ 874343 w 874344"/>
              <a:gd name="connsiteY3" fmla="*/ 661237 h 2936277"/>
              <a:gd name="connsiteX4" fmla="*/ 2133 w 874344"/>
              <a:gd name="connsiteY4" fmla="*/ 0 h 2936277"/>
              <a:gd name="connsiteX5" fmla="*/ 0 w 874344"/>
              <a:gd name="connsiteY5" fmla="*/ 2330919 h 29362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74344" h="2936277">
                <a:moveTo>
                  <a:pt x="0" y="2330919"/>
                </a:moveTo>
                <a:lnTo>
                  <a:pt x="798474" y="2936277"/>
                </a:lnTo>
                <a:lnTo>
                  <a:pt x="872235" y="2936277"/>
                </a:lnTo>
                <a:lnTo>
                  <a:pt x="874343" y="661237"/>
                </a:lnTo>
                <a:lnTo>
                  <a:pt x="2133" y="0"/>
                </a:lnTo>
                <a:lnTo>
                  <a:pt x="0" y="2330919"/>
                </a:lnTo>
              </a:path>
            </a:pathLst>
          </a:custGeom>
          <a:solidFill>
            <a:srgbClr val="4A113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706576" y="3896031"/>
            <a:ext cx="2585606" cy="686930"/>
          </a:xfrm>
          <a:custGeom>
            <a:avLst/>
            <a:gdLst>
              <a:gd name="connsiteX0" fmla="*/ 872197 w 2585606"/>
              <a:gd name="connsiteY0" fmla="*/ 686930 h 686930"/>
              <a:gd name="connsiteX1" fmla="*/ 0 w 2585606"/>
              <a:gd name="connsiteY1" fmla="*/ 25691 h 686930"/>
              <a:gd name="connsiteX2" fmla="*/ 1713407 w 2585606"/>
              <a:gd name="connsiteY2" fmla="*/ 0 h 686930"/>
              <a:gd name="connsiteX3" fmla="*/ 2585606 w 2585606"/>
              <a:gd name="connsiteY3" fmla="*/ 661237 h 686930"/>
              <a:gd name="connsiteX4" fmla="*/ 872197 w 2585606"/>
              <a:gd name="connsiteY4" fmla="*/ 686930 h 686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85606" h="686930">
                <a:moveTo>
                  <a:pt x="872197" y="686930"/>
                </a:moveTo>
                <a:lnTo>
                  <a:pt x="0" y="25691"/>
                </a:lnTo>
                <a:lnTo>
                  <a:pt x="1713407" y="0"/>
                </a:lnTo>
                <a:lnTo>
                  <a:pt x="2585606" y="661237"/>
                </a:lnTo>
                <a:lnTo>
                  <a:pt x="872197" y="686930"/>
                </a:lnTo>
              </a:path>
            </a:pathLst>
          </a:custGeom>
          <a:solidFill>
            <a:srgbClr val="5E17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576681" y="4557269"/>
            <a:ext cx="1715503" cy="2300732"/>
          </a:xfrm>
          <a:custGeom>
            <a:avLst/>
            <a:gdLst>
              <a:gd name="connsiteX0" fmla="*/ 2095 w 1715503"/>
              <a:gd name="connsiteY0" fmla="*/ 25692 h 2300732"/>
              <a:gd name="connsiteX1" fmla="*/ 0 w 1715503"/>
              <a:gd name="connsiteY1" fmla="*/ 2300732 h 2300732"/>
              <a:gd name="connsiteX2" fmla="*/ 1713395 w 1715503"/>
              <a:gd name="connsiteY2" fmla="*/ 2300732 h 2300732"/>
              <a:gd name="connsiteX3" fmla="*/ 1715503 w 1715503"/>
              <a:gd name="connsiteY3" fmla="*/ 0 h 2300732"/>
              <a:gd name="connsiteX4" fmla="*/ 2095 w 1715503"/>
              <a:gd name="connsiteY4" fmla="*/ 25692 h 23007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5503" h="2300732">
                <a:moveTo>
                  <a:pt x="2095" y="25692"/>
                </a:moveTo>
                <a:lnTo>
                  <a:pt x="0" y="2300732"/>
                </a:lnTo>
                <a:lnTo>
                  <a:pt x="1713395" y="2300732"/>
                </a:lnTo>
                <a:lnTo>
                  <a:pt x="1715503" y="0"/>
                </a:lnTo>
                <a:lnTo>
                  <a:pt x="2095" y="25692"/>
                </a:lnTo>
              </a:path>
            </a:pathLst>
          </a:custGeom>
          <a:solidFill>
            <a:srgbClr val="801E6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851762" y="3093589"/>
            <a:ext cx="875093" cy="3764406"/>
          </a:xfrm>
          <a:custGeom>
            <a:avLst/>
            <a:gdLst>
              <a:gd name="connsiteX0" fmla="*/ 0 w 875093"/>
              <a:gd name="connsiteY0" fmla="*/ 3153968 h 3764406"/>
              <a:gd name="connsiteX1" fmla="*/ 805205 w 875093"/>
              <a:gd name="connsiteY1" fmla="*/ 3764406 h 3764406"/>
              <a:gd name="connsiteX2" fmla="*/ 872248 w 875093"/>
              <a:gd name="connsiteY2" fmla="*/ 3764406 h 3764406"/>
              <a:gd name="connsiteX3" fmla="*/ 875093 w 875093"/>
              <a:gd name="connsiteY3" fmla="*/ 661238 h 3764406"/>
              <a:gd name="connsiteX4" fmla="*/ 2895 w 875093"/>
              <a:gd name="connsiteY4" fmla="*/ 0 h 3764406"/>
              <a:gd name="connsiteX5" fmla="*/ 0 w 875093"/>
              <a:gd name="connsiteY5" fmla="*/ 3153968 h 3764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75093" h="3764406">
                <a:moveTo>
                  <a:pt x="0" y="3153968"/>
                </a:moveTo>
                <a:lnTo>
                  <a:pt x="805205" y="3764406"/>
                </a:lnTo>
                <a:lnTo>
                  <a:pt x="872248" y="3764406"/>
                </a:lnTo>
                <a:lnTo>
                  <a:pt x="875093" y="661238"/>
                </a:lnTo>
                <a:lnTo>
                  <a:pt x="2895" y="0"/>
                </a:lnTo>
                <a:lnTo>
                  <a:pt x="0" y="3153968"/>
                </a:lnTo>
              </a:path>
            </a:pathLst>
          </a:custGeom>
          <a:solidFill>
            <a:srgbClr val="33214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854659" y="3067890"/>
            <a:ext cx="2585618" cy="686930"/>
          </a:xfrm>
          <a:custGeom>
            <a:avLst/>
            <a:gdLst>
              <a:gd name="connsiteX0" fmla="*/ 872197 w 2585618"/>
              <a:gd name="connsiteY0" fmla="*/ 686930 h 686930"/>
              <a:gd name="connsiteX1" fmla="*/ 0 w 2585618"/>
              <a:gd name="connsiteY1" fmla="*/ 25692 h 686930"/>
              <a:gd name="connsiteX2" fmla="*/ 1713407 w 2585618"/>
              <a:gd name="connsiteY2" fmla="*/ 0 h 686930"/>
              <a:gd name="connsiteX3" fmla="*/ 2585618 w 2585618"/>
              <a:gd name="connsiteY3" fmla="*/ 661238 h 686930"/>
              <a:gd name="connsiteX4" fmla="*/ 872197 w 2585618"/>
              <a:gd name="connsiteY4" fmla="*/ 686930 h 686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85618" h="686930">
                <a:moveTo>
                  <a:pt x="872197" y="686930"/>
                </a:moveTo>
                <a:lnTo>
                  <a:pt x="0" y="25692"/>
                </a:lnTo>
                <a:lnTo>
                  <a:pt x="1713407" y="0"/>
                </a:lnTo>
                <a:lnTo>
                  <a:pt x="2585618" y="661238"/>
                </a:lnTo>
                <a:lnTo>
                  <a:pt x="872197" y="686930"/>
                </a:lnTo>
              </a:path>
            </a:pathLst>
          </a:custGeom>
          <a:solidFill>
            <a:srgbClr val="4028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724009" y="3729118"/>
            <a:ext cx="1716265" cy="3128886"/>
          </a:xfrm>
          <a:custGeom>
            <a:avLst/>
            <a:gdLst>
              <a:gd name="connsiteX0" fmla="*/ 2844 w 1716265"/>
              <a:gd name="connsiteY0" fmla="*/ 25704 h 3128886"/>
              <a:gd name="connsiteX1" fmla="*/ 0 w 1716265"/>
              <a:gd name="connsiteY1" fmla="*/ 3128886 h 3128886"/>
              <a:gd name="connsiteX2" fmla="*/ 1713395 w 1716265"/>
              <a:gd name="connsiteY2" fmla="*/ 3128886 h 3128886"/>
              <a:gd name="connsiteX3" fmla="*/ 1716265 w 1716265"/>
              <a:gd name="connsiteY3" fmla="*/ 0 h 3128886"/>
              <a:gd name="connsiteX4" fmla="*/ 2844 w 1716265"/>
              <a:gd name="connsiteY4" fmla="*/ 25704 h 3128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265" h="3128886">
                <a:moveTo>
                  <a:pt x="2844" y="25704"/>
                </a:moveTo>
                <a:lnTo>
                  <a:pt x="0" y="3128886"/>
                </a:lnTo>
                <a:lnTo>
                  <a:pt x="1713395" y="3128886"/>
                </a:lnTo>
                <a:lnTo>
                  <a:pt x="1716265" y="0"/>
                </a:lnTo>
                <a:lnTo>
                  <a:pt x="2844" y="25704"/>
                </a:lnTo>
              </a:path>
            </a:pathLst>
          </a:custGeom>
          <a:solidFill>
            <a:srgbClr val="5938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999199" y="2265528"/>
            <a:ext cx="875842" cy="4592472"/>
          </a:xfrm>
          <a:custGeom>
            <a:avLst/>
            <a:gdLst>
              <a:gd name="connsiteX0" fmla="*/ 0 w 875842"/>
              <a:gd name="connsiteY0" fmla="*/ 3976953 h 4592472"/>
              <a:gd name="connsiteX1" fmla="*/ 811911 w 875842"/>
              <a:gd name="connsiteY1" fmla="*/ 4592472 h 4592472"/>
              <a:gd name="connsiteX2" fmla="*/ 872236 w 875842"/>
              <a:gd name="connsiteY2" fmla="*/ 4592472 h 4592472"/>
              <a:gd name="connsiteX3" fmla="*/ 875842 w 875842"/>
              <a:gd name="connsiteY3" fmla="*/ 661225 h 4592472"/>
              <a:gd name="connsiteX4" fmla="*/ 3657 w 875842"/>
              <a:gd name="connsiteY4" fmla="*/ 0 h 4592472"/>
              <a:gd name="connsiteX5" fmla="*/ 0 w 875842"/>
              <a:gd name="connsiteY5" fmla="*/ 3976953 h 4592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75842" h="4592472">
                <a:moveTo>
                  <a:pt x="0" y="3976953"/>
                </a:moveTo>
                <a:lnTo>
                  <a:pt x="811911" y="4592472"/>
                </a:lnTo>
                <a:lnTo>
                  <a:pt x="872236" y="4592472"/>
                </a:lnTo>
                <a:lnTo>
                  <a:pt x="875842" y="661225"/>
                </a:lnTo>
                <a:lnTo>
                  <a:pt x="3657" y="0"/>
                </a:lnTo>
                <a:lnTo>
                  <a:pt x="0" y="3976953"/>
                </a:lnTo>
              </a:path>
            </a:pathLst>
          </a:custGeom>
          <a:solidFill>
            <a:srgbClr val="21355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002852" y="2239829"/>
            <a:ext cx="2585504" cy="686930"/>
          </a:xfrm>
          <a:custGeom>
            <a:avLst/>
            <a:gdLst>
              <a:gd name="connsiteX0" fmla="*/ 872197 w 2585504"/>
              <a:gd name="connsiteY0" fmla="*/ 686930 h 686930"/>
              <a:gd name="connsiteX1" fmla="*/ 0 w 2585504"/>
              <a:gd name="connsiteY1" fmla="*/ 25692 h 686930"/>
              <a:gd name="connsiteX2" fmla="*/ 1713306 w 2585504"/>
              <a:gd name="connsiteY2" fmla="*/ 0 h 686930"/>
              <a:gd name="connsiteX3" fmla="*/ 2585504 w 2585504"/>
              <a:gd name="connsiteY3" fmla="*/ 661225 h 686930"/>
              <a:gd name="connsiteX4" fmla="*/ 872197 w 2585504"/>
              <a:gd name="connsiteY4" fmla="*/ 686930 h 686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85504" h="686930">
                <a:moveTo>
                  <a:pt x="872197" y="686930"/>
                </a:moveTo>
                <a:lnTo>
                  <a:pt x="0" y="25692"/>
                </a:lnTo>
                <a:lnTo>
                  <a:pt x="1713306" y="0"/>
                </a:lnTo>
                <a:lnTo>
                  <a:pt x="2585504" y="661225"/>
                </a:lnTo>
                <a:lnTo>
                  <a:pt x="872197" y="686930"/>
                </a:lnTo>
              </a:path>
            </a:pathLst>
          </a:custGeom>
          <a:solidFill>
            <a:srgbClr val="2842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871439" y="2901062"/>
            <a:ext cx="1716913" cy="3956939"/>
          </a:xfrm>
          <a:custGeom>
            <a:avLst/>
            <a:gdLst>
              <a:gd name="connsiteX0" fmla="*/ 3606 w 1716913"/>
              <a:gd name="connsiteY0" fmla="*/ 25692 h 3956939"/>
              <a:gd name="connsiteX1" fmla="*/ 0 w 1716913"/>
              <a:gd name="connsiteY1" fmla="*/ 3956939 h 3956939"/>
              <a:gd name="connsiteX2" fmla="*/ 1713293 w 1716913"/>
              <a:gd name="connsiteY2" fmla="*/ 3956939 h 3956939"/>
              <a:gd name="connsiteX3" fmla="*/ 1716912 w 1716913"/>
              <a:gd name="connsiteY3" fmla="*/ 0 h 3956939"/>
              <a:gd name="connsiteX4" fmla="*/ 3606 w 1716913"/>
              <a:gd name="connsiteY4" fmla="*/ 25692 h 395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6913" h="3956939">
                <a:moveTo>
                  <a:pt x="3606" y="25692"/>
                </a:moveTo>
                <a:lnTo>
                  <a:pt x="0" y="3956939"/>
                </a:lnTo>
                <a:lnTo>
                  <a:pt x="1713293" y="3956939"/>
                </a:lnTo>
                <a:lnTo>
                  <a:pt x="1716912" y="0"/>
                </a:lnTo>
                <a:lnTo>
                  <a:pt x="3606" y="25692"/>
                </a:lnTo>
              </a:path>
            </a:pathLst>
          </a:custGeom>
          <a:solidFill>
            <a:srgbClr val="385C9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0" y="2155317"/>
            <a:ext cx="23101" cy="4702682"/>
          </a:xfrm>
          <a:custGeom>
            <a:avLst/>
            <a:gdLst>
              <a:gd name="connsiteX0" fmla="*/ 11550 w 23101"/>
              <a:gd name="connsiteY0" fmla="*/ 0 h 4702682"/>
              <a:gd name="connsiteX1" fmla="*/ 11550 w 23101"/>
              <a:gd name="connsiteY1" fmla="*/ 4702682 h 4702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101" h="4702682">
                <a:moveTo>
                  <a:pt x="11550" y="0"/>
                </a:moveTo>
                <a:lnTo>
                  <a:pt x="11550" y="4702682"/>
                </a:lnTo>
              </a:path>
            </a:pathLst>
          </a:custGeom>
          <a:ln w="12700">
            <a:solidFill>
              <a:srgbClr val="2E617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0" y="1485893"/>
            <a:ext cx="1736394" cy="686943"/>
          </a:xfrm>
          <a:custGeom>
            <a:avLst/>
            <a:gdLst>
              <a:gd name="connsiteX0" fmla="*/ 0 w 1736394"/>
              <a:gd name="connsiteY0" fmla="*/ 12966 h 686943"/>
              <a:gd name="connsiteX1" fmla="*/ 0 w 1736394"/>
              <a:gd name="connsiteY1" fmla="*/ 669429 h 686943"/>
              <a:gd name="connsiteX2" fmla="*/ 23101 w 1736394"/>
              <a:gd name="connsiteY2" fmla="*/ 686942 h 686943"/>
              <a:gd name="connsiteX3" fmla="*/ 1736394 w 1736394"/>
              <a:gd name="connsiteY3" fmla="*/ 661238 h 686943"/>
              <a:gd name="connsiteX4" fmla="*/ 864184 w 1736394"/>
              <a:gd name="connsiteY4" fmla="*/ 0 h 686943"/>
              <a:gd name="connsiteX5" fmla="*/ 0 w 1736394"/>
              <a:gd name="connsiteY5" fmla="*/ 12966 h 686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36394" h="686943">
                <a:moveTo>
                  <a:pt x="0" y="12966"/>
                </a:moveTo>
                <a:lnTo>
                  <a:pt x="0" y="669429"/>
                </a:lnTo>
                <a:lnTo>
                  <a:pt x="23101" y="686942"/>
                </a:lnTo>
                <a:lnTo>
                  <a:pt x="1736394" y="661238"/>
                </a:lnTo>
                <a:lnTo>
                  <a:pt x="864184" y="0"/>
                </a:lnTo>
                <a:lnTo>
                  <a:pt x="0" y="12966"/>
                </a:lnTo>
              </a:path>
            </a:pathLst>
          </a:custGeom>
          <a:solidFill>
            <a:srgbClr val="3A7D9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8807" y="2147139"/>
            <a:ext cx="1717598" cy="4710862"/>
          </a:xfrm>
          <a:custGeom>
            <a:avLst/>
            <a:gdLst>
              <a:gd name="connsiteX0" fmla="*/ 4292 w 1717598"/>
              <a:gd name="connsiteY0" fmla="*/ 25692 h 4710862"/>
              <a:gd name="connsiteX1" fmla="*/ 0 w 1717598"/>
              <a:gd name="connsiteY1" fmla="*/ 4710862 h 4710862"/>
              <a:gd name="connsiteX2" fmla="*/ 1713268 w 1717598"/>
              <a:gd name="connsiteY2" fmla="*/ 4710862 h 4710862"/>
              <a:gd name="connsiteX3" fmla="*/ 1717598 w 1717598"/>
              <a:gd name="connsiteY3" fmla="*/ 0 h 4710862"/>
              <a:gd name="connsiteX4" fmla="*/ 4292 w 1717598"/>
              <a:gd name="connsiteY4" fmla="*/ 25692 h 4710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17598" h="4710862">
                <a:moveTo>
                  <a:pt x="4292" y="25692"/>
                </a:moveTo>
                <a:lnTo>
                  <a:pt x="0" y="4710862"/>
                </a:lnTo>
                <a:lnTo>
                  <a:pt x="1713268" y="4710862"/>
                </a:lnTo>
                <a:lnTo>
                  <a:pt x="1717598" y="0"/>
                </a:lnTo>
                <a:lnTo>
                  <a:pt x="4292" y="25692"/>
                </a:lnTo>
              </a:path>
            </a:pathLst>
          </a:custGeom>
          <a:solidFill>
            <a:srgbClr val="4FA8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4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2102264" y="764704"/>
            <a:ext cx="4935967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eaLnBrk="0" fontAlgn="base" hangingPunct="0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en-US" altLang="zh-CN" sz="48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A Pesar del Dueño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330200" y="2400300"/>
            <a:ext cx="1131720" cy="9694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14300" algn="l"/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Pérdida</a:t>
            </a:r>
          </a:p>
          <a:p>
            <a:pPr>
              <a:lnSpc>
                <a:spcPts val="2200"/>
              </a:lnSpc>
              <a:tabLst>
                <a:tab pos="1143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del </a:t>
            </a: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Rol</a:t>
            </a:r>
            <a:endParaRPr lang="en-US" altLang="zh-CN" sz="22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200"/>
              </a:lnSpc>
              <a:tabLst>
                <a:tab pos="114300" algn="l"/>
                <a:tab pos="152400" algn="l"/>
              </a:tabLst>
            </a:pP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 </a:t>
            </a: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Dueño</a:t>
            </a:r>
            <a:endParaRPr lang="en-US" altLang="zh-CN" sz="22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019300" y="3187700"/>
            <a:ext cx="1504066" cy="1251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52400" algn="l"/>
                <a:tab pos="190500" algn="l"/>
                <a:tab pos="520700" algn="l"/>
              </a:tabLst>
            </a:pPr>
            <a:r>
              <a:rPr lang="en-US" altLang="zh-CN" dirty="0" smtClean="0"/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Descuido</a:t>
            </a:r>
          </a:p>
          <a:p>
            <a:pPr>
              <a:lnSpc>
                <a:spcPts val="2200"/>
              </a:lnSpc>
              <a:tabLst>
                <a:tab pos="152400" algn="l"/>
                <a:tab pos="190500" algn="l"/>
                <a:tab pos="520700" algn="l"/>
              </a:tabLst>
            </a:pPr>
            <a:r>
              <a:rPr lang="en-US" altLang="zh-CN" dirty="0" smtClean="0"/>
              <a:t>			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del</a:t>
            </a:r>
          </a:p>
          <a:p>
            <a:pPr>
              <a:lnSpc>
                <a:spcPts val="2200"/>
              </a:lnSpc>
              <a:tabLst>
                <a:tab pos="152400" algn="l"/>
                <a:tab pos="190500" algn="l"/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desarrollo</a:t>
            </a:r>
          </a:p>
          <a:p>
            <a:pPr>
              <a:lnSpc>
                <a:spcPts val="2200"/>
              </a:lnSpc>
              <a:tabLst>
                <a:tab pos="152400" algn="l"/>
                <a:tab pos="190500" algn="l"/>
                <a:tab pos="520700" algn="l"/>
              </a:tabLst>
            </a:pP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 la </a:t>
            </a: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Dueñez</a:t>
            </a:r>
            <a:endParaRPr lang="en-US" altLang="zh-CN" sz="22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854187" y="4000500"/>
            <a:ext cx="1495666" cy="15337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800"/>
              </a:lnSpc>
              <a:tabLst>
                <a:tab pos="241300" algn="l"/>
                <a:tab pos="342900" algn="l"/>
              </a:tabLst>
            </a:pP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Pocas</a:t>
            </a:r>
            <a:endParaRPr lang="en-US" altLang="zh-CN" sz="22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2200"/>
              </a:lnSpc>
              <a:tabLst>
                <a:tab pos="241300" algn="l"/>
                <a:tab pos="342900" algn="l"/>
              </a:tabLst>
            </a:pP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Instituciones</a:t>
            </a:r>
            <a:endParaRPr lang="en-US" altLang="zh-CN" sz="22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2200"/>
              </a:lnSpc>
              <a:tabLst>
                <a:tab pos="241300" algn="l"/>
                <a:tab pos="342900" algn="l"/>
              </a:tabLst>
            </a:pP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cuentan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con </a:t>
            </a:r>
          </a:p>
          <a:p>
            <a:pPr algn="ctr">
              <a:lnSpc>
                <a:spcPts val="2200"/>
              </a:lnSpc>
              <a:tabLst>
                <a:tab pos="241300" algn="l"/>
                <a:tab pos="342900" algn="l"/>
              </a:tabLst>
            </a:pP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buenos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 </a:t>
            </a:r>
          </a:p>
          <a:p>
            <a:pPr algn="ctr">
              <a:lnSpc>
                <a:spcPts val="2200"/>
              </a:lnSpc>
              <a:tabLst>
                <a:tab pos="241300" algn="l"/>
                <a:tab pos="342900" algn="l"/>
              </a:tabLst>
            </a:pP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Dueños</a:t>
            </a:r>
            <a:endParaRPr lang="en-US" altLang="zh-CN" sz="22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024" name="TextBox 1"/>
          <p:cNvSpPr txBox="1"/>
          <p:nvPr/>
        </p:nvSpPr>
        <p:spPr>
          <a:xfrm>
            <a:off x="5572720" y="2780928"/>
            <a:ext cx="2085314" cy="31495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76200" algn="l"/>
                <a:tab pos="419100" algn="l"/>
                <a:tab pos="469900" algn="l"/>
              </a:tabLst>
            </a:pPr>
            <a:r>
              <a:rPr lang="en-US" altLang="zh-CN" sz="4000" dirty="0" smtClean="0">
                <a:solidFill>
                  <a:srgbClr val="7B7979"/>
                </a:solidFill>
                <a:latin typeface="Calibri" pitchFamily="18" charset="0"/>
                <a:cs typeface="Calibri" pitchFamily="18" charset="0"/>
              </a:rPr>
              <a:t>Falta</a:t>
            </a:r>
          </a:p>
          <a:p>
            <a:pPr>
              <a:lnSpc>
                <a:spcPts val="3700"/>
              </a:lnSpc>
              <a:tabLst>
                <a:tab pos="76200" algn="l"/>
                <a:tab pos="419100" algn="l"/>
                <a:tab pos="469900" algn="l"/>
              </a:tabLst>
            </a:pPr>
            <a:r>
              <a:rPr lang="en-US" altLang="zh-CN" sz="4000" dirty="0" smtClean="0">
                <a:solidFill>
                  <a:srgbClr val="7B7979"/>
                </a:solidFill>
                <a:latin typeface="Calibri" pitchFamily="18" charset="0"/>
                <a:cs typeface="Calibri" pitchFamily="18" charset="0"/>
              </a:rPr>
              <a:t>deDueñez</a:t>
            </a:r>
            <a:endParaRPr lang="en-US" altLang="zh-CN" sz="3600" dirty="0" smtClean="0">
              <a:solidFill>
                <a:srgbClr val="7B7979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76200" algn="l"/>
                <a:tab pos="4191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Dueñez</a:t>
            </a:r>
          </a:p>
          <a:p>
            <a:pPr>
              <a:lnSpc>
                <a:spcPts val="2200"/>
              </a:lnSpc>
              <a:tabLst>
                <a:tab pos="76200" algn="l"/>
                <a:tab pos="419100" algn="l"/>
                <a:tab pos="469900" algn="l"/>
              </a:tabLst>
            </a:pPr>
            <a:r>
              <a:rPr lang="en-US" altLang="zh-CN" dirty="0" smtClean="0"/>
              <a:t>			</a:t>
            </a: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débil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e</a:t>
            </a:r>
          </a:p>
          <a:p>
            <a:pPr>
              <a:lnSpc>
                <a:spcPts val="2200"/>
              </a:lnSpc>
              <a:tabLst>
                <a:tab pos="76200" algn="l"/>
                <a:tab pos="419100" algn="l"/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incompetente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7658100" y="5664200"/>
            <a:ext cx="1369734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Dueños</a:t>
            </a:r>
          </a:p>
          <a:p>
            <a:pPr>
              <a:lnSpc>
                <a:spcPts val="2200"/>
              </a:lnSpc>
              <a:tabLst>
                <a:tab pos="215900" algn="l"/>
              </a:tabLst>
            </a:pPr>
            <a:r>
              <a:rPr lang="en-US" altLang="zh-CN" sz="2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 </a:t>
            </a:r>
            <a:r>
              <a:rPr lang="en-US" altLang="zh-CN" sz="22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conflicto</a:t>
            </a:r>
            <a:endParaRPr lang="en-US" altLang="zh-CN" sz="22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2" y="27384"/>
            <a:ext cx="91685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/>
          <p:nvPr/>
        </p:nvSpPr>
        <p:spPr>
          <a:xfrm>
            <a:off x="6045200" y="1714500"/>
            <a:ext cx="2044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Responsable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070600" y="3631277"/>
            <a:ext cx="2100960" cy="24057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Responsiva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88900" algn="l"/>
              </a:tabLst>
            </a:pPr>
            <a:r>
              <a:rPr lang="en-US" altLang="zh-CN" sz="3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Competente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7504" y="3108543"/>
            <a:ext cx="3474028" cy="13285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eaLnBrk="0" fontAlgn="base" hangingPunct="0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/>
              <a:t>	</a:t>
            </a:r>
            <a:r>
              <a:rPr lang="en-US" altLang="zh-CN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Cualidades</a:t>
            </a:r>
          </a:p>
          <a:p>
            <a:pPr algn="ctr" eaLnBrk="0" fontAlgn="base" hangingPunct="0">
              <a:lnSpc>
                <a:spcPts val="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de la Dueñez</a:t>
            </a:r>
          </a:p>
        </p:txBody>
      </p:sp>
      <p:grpSp>
        <p:nvGrpSpPr>
          <p:cNvPr id="9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10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476672"/>
            <a:ext cx="9144000" cy="754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defRPr/>
            </a:pPr>
            <a:r>
              <a:rPr lang="es-MX" altLang="zh-CN" sz="4800" spc="-30" dirty="0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Calidad de </a:t>
            </a:r>
            <a:r>
              <a:rPr lang="es-MX" altLang="zh-CN" sz="4800" spc="-30" dirty="0" err="1" smtClean="0">
                <a:solidFill>
                  <a:srgbClr val="0084CA"/>
                </a:solidFill>
                <a:latin typeface="Georgia" pitchFamily="18" charset="0"/>
                <a:sym typeface="Verdana" pitchFamily="34" charset="0"/>
              </a:rPr>
              <a:t>Dueñez</a:t>
            </a:r>
            <a:endParaRPr lang="es-MX" sz="3200" baseline="50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Verdana" pitchFamily="34" charset="0"/>
            </a:endParaRPr>
          </a:p>
        </p:txBody>
      </p:sp>
      <p:sp>
        <p:nvSpPr>
          <p:cNvPr id="9625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19600" y="2973388"/>
            <a:ext cx="434340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19" tIns="45719" rIns="82295" bIns="45719"/>
          <a:lstStyle/>
          <a:p>
            <a:pPr algn="ctr">
              <a:spcBef>
                <a:spcPts val="625"/>
              </a:spcBef>
            </a:pPr>
            <a:r>
              <a:rPr lang="es-MX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Verdana" pitchFamily="34" charset="0"/>
              </a:rPr>
              <a:t>f (Calidad de </a:t>
            </a:r>
            <a:r>
              <a:rPr lang="es-MX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Verdana" pitchFamily="34" charset="0"/>
              </a:rPr>
              <a:t>Dueñez)</a:t>
            </a:r>
            <a:endParaRPr lang="es-MX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Verdana" pitchFamily="34" charset="0"/>
            </a:endParaRPr>
          </a:p>
        </p:txBody>
      </p:sp>
      <p:graphicFrame>
        <p:nvGraphicFramePr>
          <p:cNvPr id="26" name="25 Diagrama"/>
          <p:cNvGraphicFramePr/>
          <p:nvPr>
            <p:custDataLst>
              <p:tags r:id="rId4"/>
            </p:custDataLst>
          </p:nvPr>
        </p:nvGraphicFramePr>
        <p:xfrm>
          <a:off x="169226" y="1804060"/>
          <a:ext cx="4876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" name="29 Grupo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3413" y="4405313"/>
            <a:ext cx="7897812" cy="1681162"/>
            <a:chOff x="633350" y="4132513"/>
            <a:chExt cx="7898000" cy="1680149"/>
          </a:xfrm>
        </p:grpSpPr>
        <p:sp>
          <p:nvSpPr>
            <p:cNvPr id="96265" name="Rectangle 9"/>
            <p:cNvSpPr>
              <a:spLocks/>
            </p:cNvSpPr>
            <p:nvPr/>
          </p:nvSpPr>
          <p:spPr bwMode="auto">
            <a:xfrm>
              <a:off x="2409700" y="4179125"/>
              <a:ext cx="2894344" cy="163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19" tIns="45719" rIns="82295" bIns="45719"/>
            <a:lstStyle/>
            <a:p>
              <a:pPr marL="177800" indent="-177800">
                <a:spcBef>
                  <a:spcPts val="625"/>
                </a:spcBef>
                <a:buClr>
                  <a:srgbClr val="002060"/>
                </a:buClr>
                <a:buSzPct val="80000"/>
                <a:buFont typeface="Wingdings" pitchFamily="2" charset="2"/>
                <a:buChar char="§"/>
              </a:pPr>
              <a:r>
                <a:rPr lang="es-MX" sz="24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Verdana" pitchFamily="34" charset="0"/>
                </a:rPr>
                <a:t> Proactivos</a:t>
              </a:r>
            </a:p>
            <a:p>
              <a:pPr marL="177800" indent="-177800">
                <a:spcBef>
                  <a:spcPts val="625"/>
                </a:spcBef>
                <a:buClr>
                  <a:srgbClr val="002060"/>
                </a:buClr>
                <a:buSzPct val="80000"/>
                <a:buFont typeface="Wingdings" pitchFamily="2" charset="2"/>
                <a:buChar char="§"/>
              </a:pPr>
              <a:r>
                <a:rPr lang="es-MX" sz="24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Verdana" pitchFamily="34" charset="0"/>
                </a:rPr>
                <a:t> Competentes</a:t>
              </a:r>
            </a:p>
            <a:p>
              <a:pPr marL="177800" indent="-177800">
                <a:spcBef>
                  <a:spcPts val="625"/>
                </a:spcBef>
                <a:buClr>
                  <a:srgbClr val="002060"/>
                </a:buClr>
                <a:buSzPct val="80000"/>
                <a:buFont typeface="Wingdings" pitchFamily="2" charset="2"/>
                <a:buChar char="§"/>
              </a:pPr>
              <a:r>
                <a:rPr lang="es-MX" sz="24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Verdana" pitchFamily="34" charset="0"/>
                </a:rPr>
                <a:t> Poderosos</a:t>
              </a:r>
            </a:p>
          </p:txBody>
        </p:sp>
        <p:grpSp>
          <p:nvGrpSpPr>
            <p:cNvPr id="3" name="27 Grupo"/>
            <p:cNvGrpSpPr>
              <a:grpSpLocks/>
            </p:cNvGrpSpPr>
            <p:nvPr/>
          </p:nvGrpSpPr>
          <p:grpSpPr bwMode="auto">
            <a:xfrm>
              <a:off x="633350" y="4132513"/>
              <a:ext cx="7898000" cy="1487487"/>
              <a:chOff x="609600" y="4132513"/>
              <a:chExt cx="7898000" cy="1487487"/>
            </a:xfrm>
          </p:grpSpPr>
          <p:sp>
            <p:nvSpPr>
              <p:cNvPr id="96267" name="Rectangle 5"/>
              <p:cNvSpPr>
                <a:spLocks/>
              </p:cNvSpPr>
              <p:nvPr/>
            </p:nvSpPr>
            <p:spPr bwMode="auto">
              <a:xfrm>
                <a:off x="5719950" y="4191063"/>
                <a:ext cx="2787650" cy="10858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19" tIns="45719" rIns="82295" bIns="45719"/>
              <a:lstStyle/>
              <a:p>
                <a:pPr algn="ctr">
                  <a:spcBef>
                    <a:spcPts val="625"/>
                  </a:spcBef>
                </a:pPr>
                <a:r>
                  <a:rPr lang="es-MX" sz="2800" b="1" dirty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Verdana" pitchFamily="34" charset="0"/>
                  </a:rPr>
                  <a:t>Impacto en           la Creación           de </a:t>
                </a:r>
                <a:r>
                  <a:rPr lang="es-MX" sz="2800" b="1" dirty="0" smtClean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Verdana" pitchFamily="34" charset="0"/>
                  </a:rPr>
                  <a:t>Valor Social</a:t>
                </a:r>
                <a:endParaRPr lang="es-MX" sz="28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Verdana" pitchFamily="34" charset="0"/>
                </a:endParaRPr>
              </a:p>
            </p:txBody>
          </p:sp>
          <p:sp>
            <p:nvSpPr>
              <p:cNvPr id="98311" name="AutoShape 7"/>
              <p:cNvSpPr>
                <a:spLocks/>
              </p:cNvSpPr>
              <p:nvPr/>
            </p:nvSpPr>
            <p:spPr bwMode="auto">
              <a:xfrm>
                <a:off x="5036125" y="4576950"/>
                <a:ext cx="644024" cy="631067"/>
              </a:xfrm>
              <a:prstGeom prst="rightArrow">
                <a:avLst>
                  <a:gd name="adj1" fmla="val 50000"/>
                  <a:gd name="adj2" fmla="val 50199"/>
                </a:avLst>
              </a:prstGeom>
              <a:solidFill>
                <a:schemeClr val="bg1">
                  <a:lumMod val="50000"/>
                </a:schemeClr>
              </a:solidFill>
              <a:ln w="3175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s-ES" sz="290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Gill Sans" charset="0"/>
                </a:endParaRPr>
              </a:p>
            </p:txBody>
          </p:sp>
          <p:sp>
            <p:nvSpPr>
              <p:cNvPr id="96271" name="Rectangle 8"/>
              <p:cNvSpPr>
                <a:spLocks/>
              </p:cNvSpPr>
              <p:nvPr/>
            </p:nvSpPr>
            <p:spPr bwMode="auto">
              <a:xfrm>
                <a:off x="609600" y="4562475"/>
                <a:ext cx="1945729" cy="2952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19" tIns="45719" rIns="82295" bIns="45719"/>
              <a:lstStyle/>
              <a:p>
                <a:pPr>
                  <a:spcBef>
                    <a:spcPts val="625"/>
                  </a:spcBef>
                </a:pPr>
                <a:r>
                  <a:rPr lang="es-MX" sz="2400" b="1" dirty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Verdana" pitchFamily="34" charset="0"/>
                  </a:rPr>
                  <a:t>DUEÑOS</a:t>
                </a:r>
              </a:p>
            </p:txBody>
          </p:sp>
          <p:cxnSp>
            <p:nvCxnSpPr>
              <p:cNvPr id="29" name="28 Conector recto"/>
              <p:cNvCxnSpPr/>
              <p:nvPr/>
            </p:nvCxnSpPr>
            <p:spPr>
              <a:xfrm rot="5400000">
                <a:off x="1411773" y="4876602"/>
                <a:ext cx="1488178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262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51263" y="2898775"/>
            <a:ext cx="60960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19" tIns="45719" rIns="82295" bIns="45719"/>
          <a:lstStyle/>
          <a:p>
            <a:pPr algn="ctr">
              <a:spcBef>
                <a:spcPts val="625"/>
              </a:spcBef>
            </a:pPr>
            <a:r>
              <a:rPr lang="en-US" sz="3600" b="1">
                <a:solidFill>
                  <a:srgbClr val="FFFFFF"/>
                </a:solidFill>
                <a:cs typeface="Arial" pitchFamily="34" charset="0"/>
                <a:sym typeface="Verdana" pitchFamily="34" charset="0"/>
              </a:rPr>
              <a:t>=</a:t>
            </a:r>
          </a:p>
        </p:txBody>
      </p:sp>
      <p:sp>
        <p:nvSpPr>
          <p:cNvPr id="96263" name="26 Rectángulo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2127618"/>
            <a:ext cx="2878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Capacidad de Creación de </a:t>
            </a:r>
            <a:r>
              <a:rPr lang="es-MX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Valor Social</a:t>
            </a:r>
            <a:endParaRPr lang="es-ES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5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16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50000">
                <a:srgbClr val="003366"/>
              </a:gs>
              <a:gs pos="100000">
                <a:srgbClr val="336699"/>
              </a:gs>
            </a:gsLst>
            <a:lin ang="16800000"/>
          </a:gra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816225" y="2143125"/>
            <a:ext cx="3556000" cy="186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53000"/>
              </a:scheme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0" y="4253026"/>
            <a:ext cx="914403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spc="22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www.cedem.com.mx</a:t>
            </a:r>
          </a:p>
        </p:txBody>
      </p:sp>
      <p:sp>
        <p:nvSpPr>
          <p:cNvPr id="103429" name="4 CuadroTexto"/>
          <p:cNvSpPr txBox="1">
            <a:spLocks noChangeArrowheads="1"/>
          </p:cNvSpPr>
          <p:nvPr/>
        </p:nvSpPr>
        <p:spPr bwMode="auto">
          <a:xfrm>
            <a:off x="0" y="638132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4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Av. Diagonal 640, </a:t>
            </a:r>
            <a:r>
              <a:rPr lang="es-MX" sz="14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Planta </a:t>
            </a:r>
            <a:r>
              <a:rPr lang="es-MX" sz="14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6. 08017  </a:t>
            </a:r>
            <a:r>
              <a:rPr lang="es-MX" sz="14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Barcelona, ESPAÑA.  Tel. 34 93 </a:t>
            </a:r>
            <a:r>
              <a:rPr lang="es-MX" sz="14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228 7875</a:t>
            </a:r>
            <a:endParaRPr lang="es-MX" sz="14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30" name="7 CuadroTexto"/>
          <p:cNvSpPr txBox="1">
            <a:spLocks noChangeArrowheads="1"/>
          </p:cNvSpPr>
          <p:nvPr/>
        </p:nvSpPr>
        <p:spPr bwMode="auto">
          <a:xfrm>
            <a:off x="-22225" y="6093296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4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Axayácatl No. 154. </a:t>
            </a:r>
            <a:r>
              <a:rPr lang="es-MX" sz="14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45050  </a:t>
            </a:r>
            <a:r>
              <a:rPr lang="es-MX" sz="14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Guadalajara, MÉXICO.   Tel. 52 33 3123 0623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/>
        </p:nvSpPr>
        <p:spPr bwMode="auto">
          <a:xfrm>
            <a:off x="717332" y="808856"/>
            <a:ext cx="8229600" cy="7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lang="en-US" sz="44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84CA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La </a:t>
            </a:r>
            <a:r>
              <a:rPr dirty="0" err="1" smtClean="0"/>
              <a:t>Dueñez</a:t>
            </a:r>
            <a:r>
              <a:rPr sz="2400" baseline="80000" dirty="0" smtClean="0"/>
              <a:t>®</a:t>
            </a:r>
            <a:r>
              <a:rPr dirty="0" smtClean="0"/>
              <a:t> </a:t>
            </a:r>
            <a:r>
              <a:rPr dirty="0" err="1" smtClean="0"/>
              <a:t>hace</a:t>
            </a:r>
            <a:r>
              <a:rPr dirty="0" smtClean="0"/>
              <a:t> la </a:t>
            </a:r>
            <a:r>
              <a:rPr dirty="0" err="1" smtClean="0"/>
              <a:t>Diferencia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5" name="Rectangle 19"/>
          <p:cNvSpPr/>
          <p:nvPr/>
        </p:nvSpPr>
        <p:spPr>
          <a:xfrm rot="16200000">
            <a:off x="5535613" y="2222376"/>
            <a:ext cx="1273175" cy="5943600"/>
          </a:xfrm>
          <a:prstGeom prst="rect">
            <a:avLst/>
          </a:prstGeom>
          <a:gradFill>
            <a:gsLst>
              <a:gs pos="41000">
                <a:srgbClr val="92D050"/>
              </a:gs>
              <a:gs pos="9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1"/>
          <p:cNvSpPr/>
          <p:nvPr/>
        </p:nvSpPr>
        <p:spPr>
          <a:xfrm rot="16200000">
            <a:off x="5535613" y="877764"/>
            <a:ext cx="1273175" cy="5943600"/>
          </a:xfrm>
          <a:prstGeom prst="rect">
            <a:avLst/>
          </a:prstGeom>
          <a:gradFill>
            <a:gsLst>
              <a:gs pos="30000">
                <a:srgbClr val="0084CA"/>
              </a:gs>
              <a:gs pos="9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Isosceles Triangle 22"/>
          <p:cNvSpPr/>
          <p:nvPr/>
        </p:nvSpPr>
        <p:spPr>
          <a:xfrm rot="5400000">
            <a:off x="2754313" y="3659064"/>
            <a:ext cx="1273175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23"/>
          <p:cNvSpPr/>
          <p:nvPr/>
        </p:nvSpPr>
        <p:spPr>
          <a:xfrm rot="5400000">
            <a:off x="2754313" y="5003676"/>
            <a:ext cx="1273175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7584" y="1772816"/>
            <a:ext cx="7776864" cy="9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buFont typeface="Wingdings" pitchFamily="2" charset="2"/>
              <a:buNone/>
            </a:pPr>
            <a:r>
              <a:rPr lang="en-US" sz="3600" spc="-3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Una</a:t>
            </a:r>
            <a:r>
              <a:rPr lang="en-US" sz="3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IAP </a:t>
            </a:r>
            <a:r>
              <a:rPr lang="en-US" sz="3600" spc="-3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requiere</a:t>
            </a:r>
            <a:r>
              <a:rPr lang="en-US" sz="3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de </a:t>
            </a:r>
            <a:r>
              <a:rPr lang="en-US" sz="3600" spc="-3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una</a:t>
            </a:r>
            <a:r>
              <a:rPr lang="en-US" sz="3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600" spc="-3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gestión</a:t>
            </a:r>
            <a:r>
              <a:rPr lang="en-US" sz="3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600" spc="-3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efectiva</a:t>
            </a:r>
            <a:r>
              <a:rPr lang="en-US" sz="3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…</a:t>
            </a:r>
            <a:endParaRPr lang="en-US" sz="3600" spc="-3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59832" y="3621485"/>
            <a:ext cx="4800600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white"/>
                </a:solidFill>
                <a:latin typeface="Calibri" pitchFamily="34" charset="0"/>
              </a:rPr>
              <a:t>…de la </a:t>
            </a:r>
            <a:r>
              <a:rPr lang="en-US" sz="3200" b="1" dirty="0" err="1" smtClean="0">
                <a:solidFill>
                  <a:prstClr val="white"/>
                </a:solidFill>
                <a:latin typeface="Calibri" pitchFamily="34" charset="0"/>
              </a:rPr>
              <a:t>Gerencia</a:t>
            </a:r>
            <a:endParaRPr lang="en-US" sz="3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563888" y="4845621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prstClr val="black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white"/>
                </a:solidFill>
                <a:latin typeface="Calibri" pitchFamily="34" charset="0"/>
              </a:rPr>
              <a:t>…de la </a:t>
            </a:r>
            <a:r>
              <a:rPr lang="en-US" sz="3200" b="1" dirty="0" err="1" smtClean="0">
                <a:solidFill>
                  <a:prstClr val="white"/>
                </a:solidFill>
                <a:latin typeface="Calibri" pitchFamily="34" charset="0"/>
              </a:rPr>
              <a:t>Dueñez</a:t>
            </a:r>
            <a:endParaRPr lang="en-US" sz="3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grpSp>
        <p:nvGrpSpPr>
          <p:cNvPr id="13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14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11560" y="4437112"/>
            <a:ext cx="6400800" cy="1752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s-MX" sz="36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¿Cómo medimos el ejercicio de la </a:t>
            </a:r>
            <a:r>
              <a:rPr lang="es-MX" sz="3600" b="1" spc="-3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Dueñez</a:t>
            </a:r>
            <a:r>
              <a:rPr lang="es-MX" sz="36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una IAP?</a:t>
            </a:r>
          </a:p>
        </p:txBody>
      </p:sp>
      <p:sp>
        <p:nvSpPr>
          <p:cNvPr id="4" name="Title 17"/>
          <p:cNvSpPr>
            <a:spLocks noGrp="1"/>
          </p:cNvSpPr>
          <p:nvPr/>
        </p:nvSpPr>
        <p:spPr bwMode="auto">
          <a:xfrm>
            <a:off x="971600" y="1484784"/>
            <a:ext cx="7185992" cy="7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lang="en-US" sz="44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84CA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El buen ejercicio del Rol de Dueño en una empresa lo medimos con Indicadores de Riqueza</a:t>
            </a:r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6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17" name="L-Shape 19"/>
          <p:cNvSpPr/>
          <p:nvPr/>
        </p:nvSpPr>
        <p:spPr>
          <a:xfrm rot="18900000">
            <a:off x="4078122" y="2974693"/>
            <a:ext cx="1092200" cy="1092200"/>
          </a:xfrm>
          <a:prstGeom prst="corner">
            <a:avLst>
              <a:gd name="adj1" fmla="val 33688"/>
              <a:gd name="adj2" fmla="val 32011"/>
            </a:avLst>
          </a:prstGeom>
          <a:gradFill>
            <a:gsLst>
              <a:gs pos="0">
                <a:srgbClr val="98AAF6"/>
              </a:gs>
              <a:gs pos="53000">
                <a:schemeClr val="bg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TextBox 1"/>
          <p:cNvSpPr txBox="1"/>
          <p:nvPr/>
        </p:nvSpPr>
        <p:spPr>
          <a:xfrm>
            <a:off x="2286000" y="457200"/>
            <a:ext cx="45593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4000" dirty="0" smtClean="0">
                <a:solidFill>
                  <a:srgbClr val="CE1527"/>
                </a:solidFill>
                <a:latin typeface="Georgia" pitchFamily="18" charset="0"/>
                <a:cs typeface="Georgia" pitchFamily="18" charset="0"/>
              </a:rPr>
              <a:t>Ejerciendo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CE1527"/>
                </a:solidFill>
                <a:latin typeface="Georgia" pitchFamily="18" charset="0"/>
                <a:cs typeface="Georgia" pitchFamily="18" charset="0"/>
              </a:rPr>
              <a:t>la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CE1527"/>
                </a:solidFill>
                <a:latin typeface="Georgia" pitchFamily="18" charset="0"/>
                <a:cs typeface="Georgia" pitchFamily="18" charset="0"/>
              </a:rPr>
              <a:t>Dueñez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897144" y="1498600"/>
            <a:ext cx="3331040" cy="751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El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Dueño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como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guardián</a:t>
            </a:r>
            <a:endParaRPr lang="en-US" altLang="zh-CN" sz="2200" dirty="0" smtClean="0">
              <a:solidFill>
                <a:srgbClr val="231F20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2800"/>
              </a:lnSpc>
              <a:tabLst>
                <a:tab pos="152400" algn="l"/>
              </a:tabLst>
            </a:pP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y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garante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de la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trascendencia</a:t>
            </a:r>
            <a:endParaRPr lang="en-US" altLang="zh-CN" sz="2200" dirty="0" smtClean="0">
              <a:solidFill>
                <a:srgbClr val="231F2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555776" y="2692400"/>
            <a:ext cx="3961084" cy="11105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Responsable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,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hasta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sus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últimas</a:t>
            </a:r>
            <a:endParaRPr lang="en-US" altLang="zh-CN" sz="2200" dirty="0" smtClean="0">
              <a:solidFill>
                <a:srgbClr val="231F2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800"/>
              </a:lnSpc>
              <a:tabLst>
                <a:tab pos="165100" algn="l"/>
              </a:tabLst>
            </a:pP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consecuencias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,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por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lo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que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se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hace</a:t>
            </a:r>
            <a:endParaRPr lang="en-US" altLang="zh-CN" sz="2200" dirty="0" smtClean="0">
              <a:solidFill>
                <a:srgbClr val="231F2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800"/>
              </a:lnSpc>
              <a:tabLst>
                <a:tab pos="165100" algn="l"/>
              </a:tabLst>
            </a:pP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 se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deja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de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hacer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en la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Institución</a:t>
            </a:r>
            <a:endParaRPr lang="en-US" altLang="zh-CN" sz="2200" dirty="0" smtClean="0">
              <a:solidFill>
                <a:srgbClr val="231F2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882900" y="4203700"/>
            <a:ext cx="3544817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Renovación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incesante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de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todos</a:t>
            </a:r>
            <a:endParaRPr lang="en-US" altLang="zh-CN" sz="2200" dirty="0" smtClean="0">
              <a:solidFill>
                <a:srgbClr val="231F2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3136900" y="4559300"/>
            <a:ext cx="3027111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los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medios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de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Generación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,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987824" y="4914900"/>
            <a:ext cx="3190232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Multiplicación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y </a:t>
            </a:r>
            <a:r>
              <a:rPr lang="en-US" altLang="zh-CN" sz="2200" dirty="0" err="1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Captura</a:t>
            </a: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 de </a:t>
            </a:r>
          </a:p>
          <a:p>
            <a:pPr algn="ctr">
              <a:lnSpc>
                <a:spcPts val="2700"/>
              </a:lnSpc>
              <a:tabLst/>
            </a:pPr>
            <a:r>
              <a:rPr lang="en-US" altLang="zh-CN" sz="22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Valor Social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499992" y="2420888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4499992" y="393305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91" y="0"/>
            <a:ext cx="91793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6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108"/>
            <a:ext cx="8935493" cy="654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6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17" name="TextBox 1"/>
          <p:cNvSpPr txBox="1"/>
          <p:nvPr/>
        </p:nvSpPr>
        <p:spPr>
          <a:xfrm>
            <a:off x="3059831" y="2259256"/>
            <a:ext cx="2952329" cy="109773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0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Pensar</a:t>
            </a:r>
            <a:r>
              <a:rPr lang="en-US" altLang="zh-CN" sz="24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juntos</a:t>
            </a:r>
            <a:r>
              <a:rPr lang="en-US" altLang="zh-CN" sz="24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, con los</a:t>
            </a:r>
          </a:p>
          <a:p>
            <a:pPr algn="ctr">
              <a:lnSpc>
                <a:spcPts val="2600"/>
              </a:lnSpc>
              <a:tabLst>
                <a:tab pos="203200" algn="l"/>
              </a:tabLst>
            </a:pP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patronos</a:t>
            </a:r>
            <a:r>
              <a:rPr lang="en-US" altLang="zh-CN" sz="24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, </a:t>
            </a: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consejeros</a:t>
            </a:r>
            <a:endParaRPr lang="en-US" altLang="zh-CN" sz="2400" b="1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2600"/>
              </a:lnSpc>
              <a:tabLst>
                <a:tab pos="203200" algn="l"/>
              </a:tabLst>
            </a:pPr>
            <a:r>
              <a:rPr lang="en-US" altLang="zh-CN" sz="24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y </a:t>
            </a: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ejecutivos</a:t>
            </a:r>
            <a:endParaRPr lang="en-US" altLang="zh-CN" sz="2400" b="1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611560" y="5013176"/>
            <a:ext cx="3881512" cy="15722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500"/>
              </a:lnSpc>
              <a:tabLst>
                <a:tab pos="889000" algn="l"/>
              </a:tabLst>
            </a:pPr>
            <a:r>
              <a:rPr lang="en-US" altLang="zh-CN" sz="5230" spc="-30" dirty="0" smtClean="0">
                <a:solidFill>
                  <a:srgbClr val="0084CA"/>
                </a:solidFill>
                <a:latin typeface="Georgia" pitchFamily="18" charset="0"/>
                <a:ea typeface="+mj-ea"/>
                <a:cs typeface="+mj-cs"/>
              </a:rPr>
              <a:t>Compartir</a:t>
            </a:r>
          </a:p>
          <a:p>
            <a:pPr>
              <a:lnSpc>
                <a:spcPts val="5400"/>
              </a:lnSpc>
              <a:tabLst>
                <a:tab pos="889000" algn="l"/>
              </a:tabLst>
            </a:pPr>
            <a:r>
              <a:rPr lang="en-US" altLang="zh-CN" sz="5230" spc="-30" dirty="0" smtClean="0">
                <a:solidFill>
                  <a:srgbClr val="0084CA"/>
                </a:solidFill>
                <a:latin typeface="Georgia" pitchFamily="18" charset="0"/>
                <a:ea typeface="+mj-ea"/>
                <a:cs typeface="+mj-cs"/>
              </a:rPr>
              <a:t>	la Dueñez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108"/>
            <a:ext cx="8935493" cy="654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4 Grupo"/>
          <p:cNvGrpSpPr/>
          <p:nvPr/>
        </p:nvGrpSpPr>
        <p:grpSpPr>
          <a:xfrm>
            <a:off x="7572199" y="215900"/>
            <a:ext cx="1330501" cy="263047"/>
            <a:chOff x="7572199" y="215900"/>
            <a:chExt cx="1330501" cy="263047"/>
          </a:xfrm>
        </p:grpSpPr>
        <p:sp>
          <p:nvSpPr>
            <p:cNvPr id="6" name="Freeform 3"/>
            <p:cNvSpPr/>
            <p:nvPr/>
          </p:nvSpPr>
          <p:spPr>
            <a:xfrm>
              <a:off x="7663002" y="227329"/>
              <a:ext cx="90970" cy="150634"/>
            </a:xfrm>
            <a:custGeom>
              <a:avLst/>
              <a:gdLst>
                <a:gd name="connsiteX0" fmla="*/ 90792 w 90970"/>
                <a:gd name="connsiteY0" fmla="*/ 0 h 150634"/>
                <a:gd name="connsiteX1" fmla="*/ 90970 w 90970"/>
                <a:gd name="connsiteY1" fmla="*/ 67043 h 150634"/>
                <a:gd name="connsiteX2" fmla="*/ 178 w 90970"/>
                <a:gd name="connsiteY2" fmla="*/ 150634 h 150634"/>
                <a:gd name="connsiteX3" fmla="*/ 0 w 90970"/>
                <a:gd name="connsiteY3" fmla="*/ 83553 h 150634"/>
                <a:gd name="connsiteX4" fmla="*/ 90792 w 90970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70" h="150634">
                  <a:moveTo>
                    <a:pt x="90792" y="0"/>
                  </a:moveTo>
                  <a:lnTo>
                    <a:pt x="90970" y="67043"/>
                  </a:lnTo>
                  <a:lnTo>
                    <a:pt x="178" y="150634"/>
                  </a:lnTo>
                  <a:lnTo>
                    <a:pt x="0" y="83553"/>
                  </a:lnTo>
                  <a:lnTo>
                    <a:pt x="90792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7783907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7678056" y="328402"/>
              <a:ext cx="181927" cy="83464"/>
            </a:xfrm>
            <a:custGeom>
              <a:avLst/>
              <a:gdLst>
                <a:gd name="connsiteX0" fmla="*/ 181927 w 181927"/>
                <a:gd name="connsiteY0" fmla="*/ 0 h 83464"/>
                <a:gd name="connsiteX1" fmla="*/ 90957 w 181927"/>
                <a:gd name="connsiteY1" fmla="*/ 83464 h 83464"/>
                <a:gd name="connsiteX2" fmla="*/ 0 w 181927"/>
                <a:gd name="connsiteY2" fmla="*/ 0 h 83464"/>
                <a:gd name="connsiteX3" fmla="*/ 181927 w 181927"/>
                <a:gd name="connsiteY3" fmla="*/ 0 h 834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64">
                  <a:moveTo>
                    <a:pt x="181927" y="0"/>
                  </a:moveTo>
                  <a:lnTo>
                    <a:pt x="90957" y="83464"/>
                  </a:lnTo>
                  <a:lnTo>
                    <a:pt x="0" y="0"/>
                  </a:lnTo>
                  <a:lnTo>
                    <a:pt x="181927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7572199" y="227473"/>
              <a:ext cx="182016" cy="83400"/>
            </a:xfrm>
            <a:custGeom>
              <a:avLst/>
              <a:gdLst>
                <a:gd name="connsiteX0" fmla="*/ 182016 w 182016"/>
                <a:gd name="connsiteY0" fmla="*/ 0 h 83400"/>
                <a:gd name="connsiteX1" fmla="*/ 90982 w 182016"/>
                <a:gd name="connsiteY1" fmla="*/ 83400 h 83400"/>
                <a:gd name="connsiteX2" fmla="*/ 0 w 182016"/>
                <a:gd name="connsiteY2" fmla="*/ 0 h 83400"/>
                <a:gd name="connsiteX3" fmla="*/ 182016 w 182016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2016" h="83400">
                  <a:moveTo>
                    <a:pt x="182016" y="0"/>
                  </a:moveTo>
                  <a:lnTo>
                    <a:pt x="90982" y="83400"/>
                  </a:lnTo>
                  <a:lnTo>
                    <a:pt x="0" y="0"/>
                  </a:lnTo>
                  <a:lnTo>
                    <a:pt x="18201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7783935" y="227473"/>
              <a:ext cx="181927" cy="83400"/>
            </a:xfrm>
            <a:custGeom>
              <a:avLst/>
              <a:gdLst>
                <a:gd name="connsiteX0" fmla="*/ 181926 w 181927"/>
                <a:gd name="connsiteY0" fmla="*/ 0 h 83400"/>
                <a:gd name="connsiteX1" fmla="*/ 90957 w 181927"/>
                <a:gd name="connsiteY1" fmla="*/ 83400 h 83400"/>
                <a:gd name="connsiteX2" fmla="*/ 0 w 181927"/>
                <a:gd name="connsiteY2" fmla="*/ 0 h 83400"/>
                <a:gd name="connsiteX3" fmla="*/ 181926 w 181927"/>
                <a:gd name="connsiteY3" fmla="*/ 0 h 83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1927" h="83400">
                  <a:moveTo>
                    <a:pt x="181926" y="0"/>
                  </a:moveTo>
                  <a:lnTo>
                    <a:pt x="90957" y="83400"/>
                  </a:lnTo>
                  <a:lnTo>
                    <a:pt x="0" y="0"/>
                  </a:lnTo>
                  <a:lnTo>
                    <a:pt x="181926" y="0"/>
                  </a:lnTo>
                </a:path>
              </a:pathLst>
            </a:custGeom>
            <a:solidFill>
              <a:srgbClr val="827F8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7678054" y="328402"/>
              <a:ext cx="90957" cy="150545"/>
            </a:xfrm>
            <a:custGeom>
              <a:avLst/>
              <a:gdLst>
                <a:gd name="connsiteX0" fmla="*/ 0 w 90957"/>
                <a:gd name="connsiteY0" fmla="*/ 0 h 150545"/>
                <a:gd name="connsiteX1" fmla="*/ 0 w 90957"/>
                <a:gd name="connsiteY1" fmla="*/ 67056 h 150545"/>
                <a:gd name="connsiteX2" fmla="*/ 90957 w 90957"/>
                <a:gd name="connsiteY2" fmla="*/ 150545 h 150545"/>
                <a:gd name="connsiteX3" fmla="*/ 90957 w 90957"/>
                <a:gd name="connsiteY3" fmla="*/ 83464 h 150545"/>
                <a:gd name="connsiteX4" fmla="*/ 0 w 90957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57" h="150545">
                  <a:moveTo>
                    <a:pt x="0" y="0"/>
                  </a:moveTo>
                  <a:lnTo>
                    <a:pt x="0" y="67056"/>
                  </a:lnTo>
                  <a:lnTo>
                    <a:pt x="90957" y="150545"/>
                  </a:lnTo>
                  <a:lnTo>
                    <a:pt x="90957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7769018" y="328284"/>
              <a:ext cx="90919" cy="150660"/>
            </a:xfrm>
            <a:custGeom>
              <a:avLst/>
              <a:gdLst>
                <a:gd name="connsiteX0" fmla="*/ 90766 w 90919"/>
                <a:gd name="connsiteY0" fmla="*/ 0 h 150660"/>
                <a:gd name="connsiteX1" fmla="*/ 90919 w 90919"/>
                <a:gd name="connsiteY1" fmla="*/ 67081 h 150660"/>
                <a:gd name="connsiteX2" fmla="*/ 152 w 90919"/>
                <a:gd name="connsiteY2" fmla="*/ 150660 h 150660"/>
                <a:gd name="connsiteX3" fmla="*/ 0 w 90919"/>
                <a:gd name="connsiteY3" fmla="*/ 83578 h 150660"/>
                <a:gd name="connsiteX4" fmla="*/ 90766 w 90919"/>
                <a:gd name="connsiteY4" fmla="*/ 0 h 1506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19" h="150660">
                  <a:moveTo>
                    <a:pt x="90766" y="0"/>
                  </a:moveTo>
                  <a:lnTo>
                    <a:pt x="90919" y="67081"/>
                  </a:lnTo>
                  <a:lnTo>
                    <a:pt x="152" y="150660"/>
                  </a:lnTo>
                  <a:lnTo>
                    <a:pt x="0" y="83578"/>
                  </a:lnTo>
                  <a:lnTo>
                    <a:pt x="90766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7874686" y="227329"/>
              <a:ext cx="90969" cy="150634"/>
            </a:xfrm>
            <a:custGeom>
              <a:avLst/>
              <a:gdLst>
                <a:gd name="connsiteX0" fmla="*/ 90804 w 90969"/>
                <a:gd name="connsiteY0" fmla="*/ 0 h 150634"/>
                <a:gd name="connsiteX1" fmla="*/ 90969 w 90969"/>
                <a:gd name="connsiteY1" fmla="*/ 67043 h 150634"/>
                <a:gd name="connsiteX2" fmla="*/ 203 w 90969"/>
                <a:gd name="connsiteY2" fmla="*/ 150634 h 150634"/>
                <a:gd name="connsiteX3" fmla="*/ 0 w 90969"/>
                <a:gd name="connsiteY3" fmla="*/ 83553 h 150634"/>
                <a:gd name="connsiteX4" fmla="*/ 90804 w 90969"/>
                <a:gd name="connsiteY4" fmla="*/ 0 h 1506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69" h="150634">
                  <a:moveTo>
                    <a:pt x="90804" y="0"/>
                  </a:moveTo>
                  <a:lnTo>
                    <a:pt x="90969" y="67043"/>
                  </a:lnTo>
                  <a:lnTo>
                    <a:pt x="203" y="150634"/>
                  </a:lnTo>
                  <a:lnTo>
                    <a:pt x="0" y="83553"/>
                  </a:lnTo>
                  <a:lnTo>
                    <a:pt x="90804" y="0"/>
                  </a:lnTo>
                </a:path>
              </a:pathLst>
            </a:custGeom>
            <a:solidFill>
              <a:srgbClr val="D3D3D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7572199" y="227417"/>
              <a:ext cx="90982" cy="150545"/>
            </a:xfrm>
            <a:custGeom>
              <a:avLst/>
              <a:gdLst>
                <a:gd name="connsiteX0" fmla="*/ 0 w 90982"/>
                <a:gd name="connsiteY0" fmla="*/ 0 h 150545"/>
                <a:gd name="connsiteX1" fmla="*/ 0 w 90982"/>
                <a:gd name="connsiteY1" fmla="*/ 67094 h 150545"/>
                <a:gd name="connsiteX2" fmla="*/ 90982 w 90982"/>
                <a:gd name="connsiteY2" fmla="*/ 150545 h 150545"/>
                <a:gd name="connsiteX3" fmla="*/ 90982 w 90982"/>
                <a:gd name="connsiteY3" fmla="*/ 83464 h 150545"/>
                <a:gd name="connsiteX4" fmla="*/ 0 w 90982"/>
                <a:gd name="connsiteY4" fmla="*/ 0 h 15054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0982" h="150545">
                  <a:moveTo>
                    <a:pt x="0" y="0"/>
                  </a:moveTo>
                  <a:lnTo>
                    <a:pt x="0" y="67094"/>
                  </a:lnTo>
                  <a:lnTo>
                    <a:pt x="90982" y="150545"/>
                  </a:lnTo>
                  <a:lnTo>
                    <a:pt x="90982" y="83464"/>
                  </a:lnTo>
                  <a:lnTo>
                    <a:pt x="0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6400" y="215900"/>
              <a:ext cx="876300" cy="203200"/>
            </a:xfrm>
            <a:prstGeom prst="rect">
              <a:avLst/>
            </a:prstGeom>
            <a:noFill/>
          </p:spPr>
        </p:pic>
      </p:grpSp>
      <p:sp>
        <p:nvSpPr>
          <p:cNvPr id="17" name="TextBox 1"/>
          <p:cNvSpPr txBox="1"/>
          <p:nvPr/>
        </p:nvSpPr>
        <p:spPr>
          <a:xfrm>
            <a:off x="3059831" y="2259256"/>
            <a:ext cx="2952329" cy="109773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0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Pensar</a:t>
            </a:r>
            <a:r>
              <a:rPr lang="en-US" altLang="zh-CN" sz="24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juntos</a:t>
            </a:r>
            <a:r>
              <a:rPr lang="en-US" altLang="zh-CN" sz="24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, con los</a:t>
            </a:r>
          </a:p>
          <a:p>
            <a:pPr algn="ctr">
              <a:lnSpc>
                <a:spcPts val="2600"/>
              </a:lnSpc>
              <a:tabLst>
                <a:tab pos="203200" algn="l"/>
              </a:tabLst>
            </a:pP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patronos</a:t>
            </a:r>
            <a:r>
              <a:rPr lang="en-US" altLang="zh-CN" sz="24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, </a:t>
            </a: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consejeros</a:t>
            </a:r>
            <a:endParaRPr lang="en-US" altLang="zh-CN" sz="2400" b="1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2600"/>
              </a:lnSpc>
              <a:tabLst>
                <a:tab pos="203200" algn="l"/>
              </a:tabLst>
            </a:pPr>
            <a:r>
              <a:rPr lang="en-US" altLang="zh-CN" sz="2400" b="1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y </a:t>
            </a:r>
            <a:r>
              <a:rPr lang="en-US" altLang="zh-CN" sz="2400" b="1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ejecutivos</a:t>
            </a:r>
            <a:endParaRPr lang="en-US" altLang="zh-CN" sz="2400" b="1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16" name="15 Imagen" descr="mono az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228468"/>
            <a:ext cx="3134163" cy="3629532"/>
          </a:xfrm>
          <a:prstGeom prst="rect">
            <a:avLst/>
          </a:prstGeom>
        </p:spPr>
      </p:pic>
      <p:sp>
        <p:nvSpPr>
          <p:cNvPr id="18" name="TextBox 1"/>
          <p:cNvSpPr txBox="1"/>
          <p:nvPr/>
        </p:nvSpPr>
        <p:spPr>
          <a:xfrm>
            <a:off x="6372200" y="3911600"/>
            <a:ext cx="2098973" cy="14055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000"/>
              </a:lnSpc>
              <a:tabLst>
                <a:tab pos="38100" algn="l"/>
                <a:tab pos="203200" algn="l"/>
                <a:tab pos="228600" algn="l"/>
              </a:tabLst>
            </a:pP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Crear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nueva</a:t>
            </a:r>
            <a:endParaRPr lang="en-US" altLang="zh-CN" sz="2400" b="1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2600"/>
              </a:lnSpc>
              <a:tabLst>
                <a:tab pos="38100" algn="l"/>
                <a:tab pos="203200" algn="l"/>
                <a:tab pos="2286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lógica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 de</a:t>
            </a:r>
          </a:p>
          <a:p>
            <a:pPr algn="ctr">
              <a:lnSpc>
                <a:spcPts val="2500"/>
              </a:lnSpc>
              <a:tabLst>
                <a:tab pos="38100" algn="l"/>
                <a:tab pos="203200" algn="l"/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Generación</a:t>
            </a:r>
          </a:p>
          <a:p>
            <a:pPr algn="ctr">
              <a:lnSpc>
                <a:spcPts val="2500"/>
              </a:lnSpc>
              <a:tabLst>
                <a:tab pos="38100" algn="l"/>
                <a:tab pos="203200" algn="l"/>
                <a:tab pos="2286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 Valor Social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11560" y="5013176"/>
            <a:ext cx="3881512" cy="15722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500"/>
              </a:lnSpc>
              <a:tabLst>
                <a:tab pos="889000" algn="l"/>
              </a:tabLst>
            </a:pPr>
            <a:r>
              <a:rPr lang="en-US" altLang="zh-CN" sz="5230" spc="-30" dirty="0" smtClean="0">
                <a:solidFill>
                  <a:srgbClr val="0084CA"/>
                </a:solidFill>
                <a:latin typeface="Georgia" pitchFamily="18" charset="0"/>
                <a:ea typeface="+mj-ea"/>
                <a:cs typeface="+mj-cs"/>
              </a:rPr>
              <a:t>Compartir</a:t>
            </a:r>
          </a:p>
          <a:p>
            <a:pPr>
              <a:lnSpc>
                <a:spcPts val="5400"/>
              </a:lnSpc>
              <a:tabLst>
                <a:tab pos="889000" algn="l"/>
              </a:tabLst>
            </a:pPr>
            <a:r>
              <a:rPr lang="en-US" altLang="zh-CN" sz="5230" spc="-30" dirty="0" smtClean="0">
                <a:solidFill>
                  <a:srgbClr val="0084CA"/>
                </a:solidFill>
                <a:latin typeface="Georgia" pitchFamily="18" charset="0"/>
                <a:ea typeface="+mj-ea"/>
                <a:cs typeface="+mj-cs"/>
              </a:rPr>
              <a:t>	la Dueñez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1"/>
          <p:cNvSpPr txBox="1"/>
          <p:nvPr/>
        </p:nvSpPr>
        <p:spPr>
          <a:xfrm>
            <a:off x="467544" y="4089400"/>
            <a:ext cx="3377528" cy="24314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  <a:tabLst/>
            </a:pPr>
            <a:r>
              <a:rPr lang="en-US" altLang="zh-CN" sz="5000" dirty="0" err="1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Retos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0" dirty="0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de</a:t>
            </a:r>
          </a:p>
          <a:p>
            <a:pPr>
              <a:lnSpc>
                <a:spcPts val="6200"/>
              </a:lnSpc>
              <a:tabLst/>
            </a:pPr>
            <a:r>
              <a:rPr lang="en-US" altLang="zh-CN" sz="5000" dirty="0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la </a:t>
            </a:r>
            <a:r>
              <a:rPr lang="en-US" altLang="zh-CN" sz="5000" dirty="0" err="1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Dueñez</a:t>
            </a:r>
            <a:endParaRPr lang="en-US" altLang="zh-CN" sz="5000" dirty="0" smtClean="0">
              <a:solidFill>
                <a:srgbClr val="FFFFFF"/>
              </a:solidFill>
              <a:latin typeface="Georgia" pitchFamily="18" charset="0"/>
              <a:cs typeface="Georgia" pitchFamily="18" charset="0"/>
            </a:endParaRPr>
          </a:p>
          <a:p>
            <a:pPr>
              <a:lnSpc>
                <a:spcPts val="6200"/>
              </a:lnSpc>
              <a:tabLst/>
            </a:pPr>
            <a:r>
              <a:rPr lang="en-US" altLang="zh-CN" sz="5000" dirty="0" err="1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Compartida</a:t>
            </a:r>
            <a:endParaRPr lang="en-US" altLang="zh-CN" sz="5000" dirty="0" smtClean="0">
              <a:solidFill>
                <a:srgbClr val="FFFFFF"/>
              </a:solidFill>
              <a:latin typeface="Georgia" pitchFamily="18" charset="0"/>
              <a:cs typeface="Georgi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23928" y="1340768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1"/>
          <p:cNvSpPr txBox="1"/>
          <p:nvPr/>
        </p:nvSpPr>
        <p:spPr>
          <a:xfrm>
            <a:off x="3959461" y="1206500"/>
            <a:ext cx="4410695" cy="22006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2600" b="1" dirty="0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1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Definir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y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mantener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viva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una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Querencia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común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que</a:t>
            </a:r>
            <a:endParaRPr lang="en-US" altLang="zh-CN" sz="3200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200"/>
              </a:lnSpc>
              <a:tabLst/>
            </a:pP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unifique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voluntades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y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que</a:t>
            </a:r>
            <a:endParaRPr lang="en-US" altLang="zh-CN" sz="3200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200"/>
              </a:lnSpc>
              <a:tabLst/>
            </a:pP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enfoque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la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Creación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de 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Valor Social.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467544" y="4089400"/>
            <a:ext cx="3377528" cy="24314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  <a:tabLst/>
            </a:pPr>
            <a:r>
              <a:rPr lang="en-US" altLang="zh-CN" sz="5000" dirty="0" err="1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Retos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0" dirty="0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de</a:t>
            </a:r>
          </a:p>
          <a:p>
            <a:pPr>
              <a:lnSpc>
                <a:spcPts val="6200"/>
              </a:lnSpc>
              <a:tabLst/>
            </a:pPr>
            <a:r>
              <a:rPr lang="en-US" altLang="zh-CN" sz="5000" dirty="0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la </a:t>
            </a:r>
            <a:r>
              <a:rPr lang="en-US" altLang="zh-CN" sz="5000" dirty="0" err="1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Dueñez</a:t>
            </a:r>
            <a:endParaRPr lang="en-US" altLang="zh-CN" sz="5000" dirty="0" smtClean="0">
              <a:solidFill>
                <a:srgbClr val="FFFFFF"/>
              </a:solidFill>
              <a:latin typeface="Georgia" pitchFamily="18" charset="0"/>
              <a:cs typeface="Georgia" pitchFamily="18" charset="0"/>
            </a:endParaRPr>
          </a:p>
          <a:p>
            <a:pPr>
              <a:lnSpc>
                <a:spcPts val="6200"/>
              </a:lnSpc>
              <a:tabLst/>
            </a:pPr>
            <a:r>
              <a:rPr lang="en-US" altLang="zh-CN" sz="5000" dirty="0" err="1" smtClean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Compartida</a:t>
            </a:r>
            <a:endParaRPr lang="en-US" altLang="zh-CN" sz="5000" dirty="0" smtClean="0">
              <a:solidFill>
                <a:srgbClr val="FFFFFF"/>
              </a:solidFill>
              <a:latin typeface="Georgia" pitchFamily="18" charset="0"/>
              <a:cs typeface="Georg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23928" y="1340768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1"/>
          <p:cNvSpPr txBox="1"/>
          <p:nvPr/>
        </p:nvSpPr>
        <p:spPr>
          <a:xfrm>
            <a:off x="3959461" y="1206500"/>
            <a:ext cx="4089068" cy="10720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2600" b="1" dirty="0" smtClean="0">
                <a:solidFill>
                  <a:srgbClr val="FFFFFF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Compartir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el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Poder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en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toda</a:t>
            </a:r>
            <a:r>
              <a:rPr lang="en-US" altLang="zh-CN" sz="3200" dirty="0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 la </a:t>
            </a:r>
            <a:r>
              <a:rPr lang="en-US" altLang="zh-CN" sz="3200" dirty="0" err="1" smtClean="0">
                <a:solidFill>
                  <a:srgbClr val="4F4C4D"/>
                </a:solidFill>
                <a:latin typeface="Calibri" pitchFamily="18" charset="0"/>
                <a:cs typeface="Calibri" pitchFamily="18" charset="0"/>
              </a:rPr>
              <a:t>organización</a:t>
            </a:r>
            <a:endParaRPr lang="en-US" altLang="zh-CN" sz="3200" dirty="0" smtClean="0">
              <a:solidFill>
                <a:srgbClr val="4F4C4D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nzKcasEHmcO8Ig0hH8d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xaHc6XmWpNUn589pOBY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5VlaEPiN8ovDkIKThci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WMKcNpgE2t9abX8zYqmn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dxE906yxm58giZuWYw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6doAaH63klyAD4TlnUo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OYg2FxioD56khQr674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Oq2SU9paDbvZXUfUTpt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jquDGZDfXJO51OOvfPn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9g02RUZ8shxQ6Bohsqx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bSTr6oaEYcLbgdCD7JfP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467</Words>
  <Application>Microsoft Office PowerPoint</Application>
  <PresentationFormat>Presentación en pantalla (4:3)</PresentationFormat>
  <Paragraphs>221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¿Las  IAP necesitan de un buen Dueño?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la Querencia?</vt:lpstr>
      <vt:lpstr>Presentación de PowerPoint</vt:lpstr>
      <vt:lpstr>Compartiendo la Querencia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Empoderamiento del Consejo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Dueñez en las Instituciones de Asistencia Privada</dc:title>
  <dc:creator>Lorena</dc:creator>
  <cp:lastModifiedBy>Oriana</cp:lastModifiedBy>
  <cp:revision>11</cp:revision>
  <dcterms:created xsi:type="dcterms:W3CDTF">2014-06-10T06:04:37Z</dcterms:created>
  <dcterms:modified xsi:type="dcterms:W3CDTF">2014-06-18T21:37:48Z</dcterms:modified>
</cp:coreProperties>
</file>