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344" r:id="rId4"/>
    <p:sldId id="290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10" r:id="rId27"/>
    <p:sldId id="400" r:id="rId28"/>
    <p:sldId id="401" r:id="rId29"/>
    <p:sldId id="402" r:id="rId30"/>
    <p:sldId id="403" r:id="rId31"/>
    <p:sldId id="404" r:id="rId32"/>
    <p:sldId id="274" r:id="rId33"/>
    <p:sldId id="275" r:id="rId34"/>
    <p:sldId id="283" r:id="rId35"/>
    <p:sldId id="284" r:id="rId36"/>
    <p:sldId id="285" r:id="rId37"/>
    <p:sldId id="286" r:id="rId38"/>
    <p:sldId id="287" r:id="rId39"/>
    <p:sldId id="288" r:id="rId40"/>
    <p:sldId id="405" r:id="rId41"/>
    <p:sldId id="406" r:id="rId42"/>
    <p:sldId id="407" r:id="rId43"/>
    <p:sldId id="408" r:id="rId44"/>
    <p:sldId id="409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20" r:id="rId53"/>
    <p:sldId id="418" r:id="rId54"/>
    <p:sldId id="41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raphael:Desktop:PI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área'!$A$5</c:f>
              <c:strCache>
                <c:ptCount val="1"/>
                <c:pt idx="0">
                  <c:v>Matemáticas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área'!$B$3:$E$4</c:f>
              <c:multiLvlStrCache>
                <c:ptCount val="4"/>
                <c:lvl>
                  <c:pt idx="0">
                    <c:v>Niveles 1-2</c:v>
                  </c:pt>
                  <c:pt idx="1">
                    <c:v>Niveles 1-2</c:v>
                  </c:pt>
                  <c:pt idx="2">
                    <c:v>Niveles 1-2</c:v>
                  </c:pt>
                  <c:pt idx="3">
                    <c:v>Niveles 1-2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área'!$B$5:$E$5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0.87</c:v>
                </c:pt>
                <c:pt idx="2">
                  <c:v>0.81</c:v>
                </c:pt>
                <c:pt idx="3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285696"/>
        <c:axId val="9785728"/>
      </c:barChart>
      <c:catAx>
        <c:axId val="402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9785728"/>
        <c:crosses val="autoZero"/>
        <c:auto val="1"/>
        <c:lblAlgn val="ctr"/>
        <c:lblOffset val="100"/>
        <c:noMultiLvlLbl val="0"/>
      </c:catAx>
      <c:valAx>
        <c:axId val="978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0285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9999987479971899"/>
          <c:y val="0.87316969182344195"/>
          <c:w val="0.19743583563832301"/>
          <c:h val="8.78047734794523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área'!$A$6</c:f>
              <c:strCache>
                <c:ptCount val="1"/>
                <c:pt idx="0">
                  <c:v>Lectura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área'!$B$3:$E$4</c:f>
              <c:multiLvlStrCache>
                <c:ptCount val="4"/>
                <c:lvl>
                  <c:pt idx="0">
                    <c:v>Niveles 1-2</c:v>
                  </c:pt>
                  <c:pt idx="1">
                    <c:v>Niveles 1-2</c:v>
                  </c:pt>
                  <c:pt idx="2">
                    <c:v>Niveles 1-2</c:v>
                  </c:pt>
                  <c:pt idx="3">
                    <c:v>Niveles 1-2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área'!$B$6:$E$6</c:f>
              <c:numCache>
                <c:formatCode>0%</c:formatCode>
                <c:ptCount val="4"/>
                <c:pt idx="0">
                  <c:v>0.74</c:v>
                </c:pt>
                <c:pt idx="1">
                  <c:v>0.6</c:v>
                </c:pt>
                <c:pt idx="2">
                  <c:v>0.76</c:v>
                </c:pt>
                <c:pt idx="3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2332800"/>
        <c:axId val="72334336"/>
      </c:barChart>
      <c:catAx>
        <c:axId val="723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2334336"/>
        <c:crosses val="autoZero"/>
        <c:auto val="1"/>
        <c:lblAlgn val="ctr"/>
        <c:lblOffset val="100"/>
        <c:noMultiLvlLbl val="0"/>
      </c:catAx>
      <c:valAx>
        <c:axId val="72334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2332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43333319769969503"/>
          <c:y val="0.87562135876928904"/>
          <c:w val="0.12820508807683301"/>
          <c:h val="8.95521844195864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área'!$A$7</c:f>
              <c:strCache>
                <c:ptCount val="1"/>
                <c:pt idx="0">
                  <c:v>Ciencias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área'!$B$3:$E$4</c:f>
              <c:multiLvlStrCache>
                <c:ptCount val="4"/>
                <c:lvl>
                  <c:pt idx="0">
                    <c:v>Niveles 1-2</c:v>
                  </c:pt>
                  <c:pt idx="1">
                    <c:v>Niveles 1-2</c:v>
                  </c:pt>
                  <c:pt idx="2">
                    <c:v>Niveles 1-2</c:v>
                  </c:pt>
                  <c:pt idx="3">
                    <c:v>Niveles 1-2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área'!$B$7:$E$7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0.99</c:v>
                </c:pt>
                <c:pt idx="2">
                  <c:v>0.77</c:v>
                </c:pt>
                <c:pt idx="3">
                  <c:v>0.82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964544"/>
        <c:axId val="10007680"/>
      </c:barChart>
      <c:catAx>
        <c:axId val="99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007680"/>
        <c:crosses val="autoZero"/>
        <c:auto val="1"/>
        <c:lblAlgn val="ctr"/>
        <c:lblOffset val="100"/>
        <c:noMultiLvlLbl val="0"/>
      </c:catAx>
      <c:valAx>
        <c:axId val="1000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9964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43076909593815899"/>
          <c:y val="0.87437400472578897"/>
          <c:w val="0.13589739336144299"/>
          <c:h val="9.0452483247495399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área'!$A$14</c:f>
              <c:strCache>
                <c:ptCount val="1"/>
                <c:pt idx="0">
                  <c:v>Matemáticas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área'!$B$12:$E$13</c:f>
              <c:multiLvlStrCache>
                <c:ptCount val="4"/>
                <c:lvl>
                  <c:pt idx="0">
                    <c:v>Nivel 3</c:v>
                  </c:pt>
                  <c:pt idx="1">
                    <c:v>Nivel 3</c:v>
                  </c:pt>
                  <c:pt idx="2">
                    <c:v>Nivel 3</c:v>
                  </c:pt>
                  <c:pt idx="3">
                    <c:v>Nivel 3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área'!$B$14:$E$14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0.1</c:v>
                </c:pt>
                <c:pt idx="2">
                  <c:v>0.13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943296"/>
        <c:axId val="49945984"/>
      </c:barChart>
      <c:catAx>
        <c:axId val="499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9945984"/>
        <c:crosses val="autoZero"/>
        <c:auto val="1"/>
        <c:lblAlgn val="ctr"/>
        <c:lblOffset val="100"/>
        <c:noMultiLvlLbl val="0"/>
      </c:catAx>
      <c:valAx>
        <c:axId val="499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9943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9743577303818201"/>
          <c:y val="0.87439716655010002"/>
          <c:w val="0.19743583563832301"/>
          <c:h val="8.6956624297800003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área'!$A$15</c:f>
              <c:strCache>
                <c:ptCount val="1"/>
                <c:pt idx="0">
                  <c:v>Lectura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área'!$B$12:$E$13</c:f>
              <c:multiLvlStrCache>
                <c:ptCount val="4"/>
                <c:lvl>
                  <c:pt idx="0">
                    <c:v>Nivel 3</c:v>
                  </c:pt>
                  <c:pt idx="1">
                    <c:v>Nivel 3</c:v>
                  </c:pt>
                  <c:pt idx="2">
                    <c:v>Nivel 3</c:v>
                  </c:pt>
                  <c:pt idx="3">
                    <c:v>Nivel 3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área'!$B$15:$E$15</c:f>
              <c:numCache>
                <c:formatCode>0%</c:formatCode>
                <c:ptCount val="4"/>
                <c:pt idx="0" formatCode="0.00%">
                  <c:v>0.188</c:v>
                </c:pt>
                <c:pt idx="1">
                  <c:v>0.16</c:v>
                </c:pt>
                <c:pt idx="2">
                  <c:v>0.18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974272"/>
        <c:axId val="49985408"/>
      </c:barChart>
      <c:catAx>
        <c:axId val="499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9985408"/>
        <c:crosses val="autoZero"/>
        <c:auto val="1"/>
        <c:lblAlgn val="ctr"/>
        <c:lblOffset val="100"/>
        <c:noMultiLvlLbl val="0"/>
      </c:catAx>
      <c:valAx>
        <c:axId val="499854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9974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43076909593815899"/>
          <c:y val="0.87623815328052101"/>
          <c:w val="0.12820508807683301"/>
          <c:h val="8.9108964740391899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por área'!$A$16</c:f>
              <c:strCache>
                <c:ptCount val="1"/>
                <c:pt idx="0">
                  <c:v>Ciencias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'PISA por área'!$B$12:$E$13</c:f>
              <c:multiLvlStrCache>
                <c:ptCount val="4"/>
                <c:lvl>
                  <c:pt idx="0">
                    <c:v>Nivel 3</c:v>
                  </c:pt>
                  <c:pt idx="1">
                    <c:v>Nivel 3</c:v>
                  </c:pt>
                  <c:pt idx="2">
                    <c:v>Nivel 3</c:v>
                  </c:pt>
                  <c:pt idx="3">
                    <c:v>Nivel 3</c:v>
                  </c:pt>
                </c:lvl>
                <c:lvl>
                  <c:pt idx="0">
                    <c:v>2000</c:v>
                  </c:pt>
                  <c:pt idx="1">
                    <c:v>2003</c:v>
                  </c:pt>
                  <c:pt idx="2">
                    <c:v>2006</c:v>
                  </c:pt>
                  <c:pt idx="3">
                    <c:v>2009</c:v>
                  </c:pt>
                </c:lvl>
              </c:multiLvlStrCache>
            </c:multiLvlStrRef>
          </c:cat>
          <c:val>
            <c:numRef>
              <c:f>'PISA por área'!$B$16:$E$16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0.01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319232"/>
        <c:axId val="60326272"/>
      </c:barChart>
      <c:catAx>
        <c:axId val="603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60326272"/>
        <c:crosses val="autoZero"/>
        <c:auto val="1"/>
        <c:lblAlgn val="ctr"/>
        <c:lblOffset val="100"/>
        <c:noMultiLvlLbl val="0"/>
      </c:catAx>
      <c:valAx>
        <c:axId val="6032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60319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428204994176622"/>
          <c:y val="0.87562135876928904"/>
          <c:w val="0.13589739336144299"/>
          <c:h val="8.95521844195864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0E70F-299C-9646-8457-EC61508DC0BF}" type="datetimeFigureOut">
              <a:rPr lang="es-ES" smtClean="0"/>
              <a:t>30/04/2013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F222-4725-D741-AABD-E3102314D5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91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Documento_de_Microsoft_Word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package" Target="../embeddings/Documento_de_Microsoft_Word3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package" Target="../embeddings/Documento_de_Microsoft_Word4.doc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package" Target="../embeddings/Documento_de_Microsoft_Word5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package" Target="../embeddings/Documento_de_Microsoft_Word6.doc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package" Target="../embeddings/Documento_de_Microsoft_Word7.docx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package" Target="../embeddings/Documento_d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587811"/>
          </a:xfrm>
        </p:spPr>
        <p:txBody>
          <a:bodyPr>
            <a:normAutofit/>
          </a:bodyPr>
          <a:lstStyle/>
          <a:p>
            <a:r>
              <a:rPr lang="es-ES" dirty="0" smtClean="0"/>
              <a:t>La participación ciudadana y el futuro de México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7592" y="3767413"/>
            <a:ext cx="8001000" cy="221694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						</a:t>
            </a:r>
          </a:p>
          <a:p>
            <a:r>
              <a:rPr lang="es-ES" dirty="0"/>
              <a:t>	</a:t>
            </a:r>
            <a:r>
              <a:rPr lang="es-ES" dirty="0" smtClean="0"/>
              <a:t>					Abril,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r>
              <a:rPr lang="es-ES" sz="2200" b="1" dirty="0" smtClean="0"/>
              <a:t>Mejora en el ingreso per </a:t>
            </a:r>
            <a:r>
              <a:rPr lang="es-ES" sz="2200" b="1" dirty="0" err="1" smtClean="0"/>
              <a:t>capita</a:t>
            </a:r>
            <a:endParaRPr lang="es-ES" sz="2200" b="1" dirty="0" smtClean="0"/>
          </a:p>
          <a:p>
            <a:pPr marL="349250" lvl="1" indent="0">
              <a:buNone/>
            </a:pPr>
            <a:endParaRPr lang="es-ES" sz="2200" b="1" dirty="0"/>
          </a:p>
          <a:p>
            <a:pPr marL="349250" lvl="1" indent="0">
              <a:buNone/>
            </a:pPr>
            <a:endParaRPr lang="es-ES" sz="2200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41288"/>
              </p:ext>
            </p:extLst>
          </p:nvPr>
        </p:nvGraphicFramePr>
        <p:xfrm>
          <a:off x="1269999" y="3788833"/>
          <a:ext cx="7069667" cy="198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o" r:id="rId4" imgW="5753100" imgH="914400" progId="Word.Document.12">
                  <p:embed/>
                </p:oleObj>
              </mc:Choice>
              <mc:Fallback>
                <p:oleObj name="Documento" r:id="rId4" imgW="57531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9999" y="3788833"/>
                        <a:ext cx="7069667" cy="1989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5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0.43 </a:t>
            </a:r>
            <a:r>
              <a:rPr lang="es-ES_tradnl" sz="2200" dirty="0">
                <a:ea typeface="ＭＳ 明朝"/>
                <a:cs typeface="Times New Roman"/>
              </a:rPr>
              <a:t>GINI igual a otros países (20% de la población se queda con el 80% de la riqueza)</a:t>
            </a:r>
          </a:p>
          <a:p>
            <a:pPr>
              <a:spcAft>
                <a:spcPts val="1000"/>
              </a:spcAft>
            </a:pPr>
            <a:r>
              <a:rPr lang="es-ES_tradnl" sz="2200" dirty="0">
                <a:ea typeface="ＭＳ 明朝"/>
                <a:cs typeface="Times New Roman"/>
              </a:rPr>
              <a:t>0.43 GINI después de impuestos y gasto público</a:t>
            </a:r>
            <a:r>
              <a:rPr lang="es-ES_tradnl" sz="2200" b="1" dirty="0">
                <a:ea typeface="ＭＳ 明朝"/>
                <a:cs typeface="Times New Roman"/>
              </a:rPr>
              <a:t> </a:t>
            </a:r>
            <a:r>
              <a:rPr lang="es-ES_tradnl" sz="2200" dirty="0">
                <a:ea typeface="ＭＳ 明朝"/>
                <a:cs typeface="Times New Roman"/>
              </a:rPr>
              <a:t>(20% de la población se queda con el 80% de la riqueza)</a:t>
            </a:r>
          </a:p>
          <a:p>
            <a:pPr lvl="1"/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17568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Mientras el 20% más rico de la población se queda con más del 53% de la riqueza</a:t>
            </a:r>
            <a:endParaRPr lang="es-ES_tradnl" sz="2200" dirty="0"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El 10% más pobre solo accede al 3% de la riqueza nacional</a:t>
            </a: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México no es un país pobre, es un país terriblemente desigual</a:t>
            </a:r>
            <a:endParaRPr lang="es-ES_tradnl" sz="2200" dirty="0">
              <a:ea typeface="ＭＳ 明朝"/>
              <a:cs typeface="Times New Roman"/>
            </a:endParaRPr>
          </a:p>
          <a:p>
            <a:pPr lvl="1"/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11882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Mientras el 20% más rico de la población se queda con más del 53% de la riqueza</a:t>
            </a:r>
            <a:endParaRPr lang="es-ES_tradnl" sz="2200" dirty="0"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El 10% más pobre solo accede al 3% de la riqueza nacional</a:t>
            </a: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México no es un país pobre, es un país </a:t>
            </a:r>
            <a:r>
              <a:rPr lang="es-ES_tradnl" sz="2200" smtClean="0">
                <a:ea typeface="ＭＳ 明朝"/>
                <a:cs typeface="Times New Roman"/>
              </a:rPr>
              <a:t>terriblemente desigual</a:t>
            </a:r>
            <a:endParaRPr lang="es-ES_tradnl" sz="2200" dirty="0">
              <a:ea typeface="ＭＳ 明朝"/>
              <a:cs typeface="Times New Roman"/>
            </a:endParaRPr>
          </a:p>
          <a:p>
            <a:pPr lvl="1"/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8320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 lvl="1"/>
            <a:endParaRPr lang="es-ES" sz="2200" b="1" dirty="0"/>
          </a:p>
        </p:txBody>
      </p:sp>
      <p:pic>
        <p:nvPicPr>
          <p:cNvPr id="4" name="Imagen 3" descr="slide-20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" y="2038256"/>
            <a:ext cx="9088397" cy="48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b="1" dirty="0" smtClean="0">
                <a:ea typeface="ＭＳ 明朝"/>
                <a:cs typeface="Times New Roman"/>
              </a:rPr>
              <a:t>Violencia</a:t>
            </a:r>
            <a:endParaRPr lang="es-ES_tradnl" sz="2200" b="1" dirty="0"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La lucha por las drogas</a:t>
            </a: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El Estado secuestrado</a:t>
            </a:r>
          </a:p>
          <a:p>
            <a:pPr>
              <a:spcAft>
                <a:spcPts val="1000"/>
              </a:spcAft>
            </a:pPr>
            <a:r>
              <a:rPr lang="es-ES_tradnl" sz="2200" dirty="0" smtClean="0">
                <a:ea typeface="ＭＳ 明朝"/>
                <a:cs typeface="Times New Roman"/>
              </a:rPr>
              <a:t>La autoridad es el arma arrojadiza entre las mafias</a:t>
            </a:r>
            <a:endParaRPr lang="es-ES_tradnl" sz="2200" dirty="0">
              <a:ea typeface="ＭＳ 明朝"/>
              <a:cs typeface="Times New Roman"/>
            </a:endParaRPr>
          </a:p>
          <a:p>
            <a:pPr lvl="1"/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673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200" b="1" dirty="0" smtClean="0">
                <a:ea typeface="ＭＳ 明朝"/>
                <a:cs typeface="Times New Roman"/>
              </a:rPr>
              <a:t>Violencia</a:t>
            </a:r>
            <a:endParaRPr lang="es-ES_tradnl" sz="2200" b="1" dirty="0">
              <a:ea typeface="ＭＳ 明朝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s-ES_tradnl" dirty="0" smtClean="0">
                <a:ea typeface="ＭＳ 明朝"/>
                <a:cs typeface="Times New Roman"/>
              </a:rPr>
              <a:t>(2006 – 2012) 27 mil desaparecidos (En Argentina hubo 30 mil durante la dictadura)</a:t>
            </a:r>
          </a:p>
          <a:p>
            <a:pPr lvl="1">
              <a:spcAft>
                <a:spcPts val="1000"/>
              </a:spcAft>
            </a:pPr>
            <a:r>
              <a:rPr lang="es-ES_tradnl" dirty="0" smtClean="0">
                <a:ea typeface="ＭＳ 明朝"/>
                <a:cs typeface="Times New Roman"/>
              </a:rPr>
              <a:t>100 mil asesinatos atribuidos a la guerra contra el crimen organizado</a:t>
            </a:r>
          </a:p>
          <a:p>
            <a:pPr lvl="1">
              <a:spcAft>
                <a:spcPts val="1000"/>
              </a:spcAft>
            </a:pPr>
            <a:r>
              <a:rPr lang="es-ES_tradnl" dirty="0" smtClean="0">
                <a:ea typeface="ＭＳ 明朝"/>
                <a:cs typeface="Times New Roman"/>
              </a:rPr>
              <a:t>Extorsión y secuestro creciente en todo el territorio</a:t>
            </a:r>
          </a:p>
          <a:p>
            <a:pPr lvl="1">
              <a:spcAft>
                <a:spcPts val="1000"/>
              </a:spcAft>
            </a:pPr>
            <a:r>
              <a:rPr lang="es-ES_tradnl" dirty="0" smtClean="0">
                <a:ea typeface="ＭＳ 明朝"/>
                <a:cs typeface="Times New Roman"/>
              </a:rPr>
              <a:t>Fuga de capitales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84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s-ES_tradnl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_tradnl" sz="2400" b="1" dirty="0" smtClean="0">
                <a:ea typeface="ＭＳ 明朝"/>
                <a:cs typeface="Times New Roman"/>
              </a:rPr>
              <a:t>Para llegar a la cita que tenemos con el futuro, nuestra generación está convocada a resolver los desafíos de la desigualdad y la violencia.</a:t>
            </a:r>
            <a:endParaRPr lang="es-ES_tradnl" sz="2400" b="1" dirty="0"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1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30732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 smtClean="0"/>
              <a:t>Instituciones </a:t>
            </a:r>
            <a:r>
              <a:rPr lang="es-ES" sz="4400" b="1" dirty="0"/>
              <a:t>extractivas e instituciones inclusivas</a:t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6131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err="1" smtClean="0"/>
              <a:t>Daron</a:t>
            </a:r>
            <a:r>
              <a:rPr lang="es-ES" sz="2800" dirty="0" smtClean="0"/>
              <a:t> </a:t>
            </a:r>
            <a:r>
              <a:rPr lang="es-ES" sz="2800" dirty="0" err="1" smtClean="0"/>
              <a:t>Acemoglu</a:t>
            </a:r>
            <a:r>
              <a:rPr lang="es-ES" sz="2800" dirty="0" smtClean="0"/>
              <a:t> y James Robinson, </a:t>
            </a:r>
            <a:r>
              <a:rPr lang="es-ES" sz="2800" i="1" dirty="0" err="1" smtClean="0"/>
              <a:t>Why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Nations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Fail</a:t>
            </a:r>
            <a:r>
              <a:rPr lang="es-ES" sz="2800" i="1" dirty="0" smtClean="0"/>
              <a:t>?</a:t>
            </a:r>
          </a:p>
          <a:p>
            <a:r>
              <a:rPr lang="es-ES" sz="2800" b="1" dirty="0" smtClean="0"/>
              <a:t>Los Dos Nogales (Arizona y Sonora)</a:t>
            </a:r>
          </a:p>
          <a:p>
            <a:pPr lvl="2"/>
            <a:endParaRPr lang="es-ES" sz="2600" dirty="0"/>
          </a:p>
          <a:p>
            <a:pPr lvl="2"/>
            <a:r>
              <a:rPr lang="es-ES" sz="2600" dirty="0" smtClean="0"/>
              <a:t>Misma población, geografía, raza, cultura, religión, historia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27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smtClean="0"/>
              <a:t>Sin participación ciudadana México no será capaz de resolver la desigualdad y la violencia que hoy fracturan severamente las expectativas de la sociedad mexicana. </a:t>
            </a:r>
          </a:p>
          <a:p>
            <a:pPr marL="0" indent="0">
              <a:buNone/>
            </a:pPr>
            <a:endParaRPr lang="es-ES" sz="2400" dirty="0" smtClean="0"/>
          </a:p>
          <a:p>
            <a:endParaRPr lang="es-ES" sz="3600" dirty="0"/>
          </a:p>
          <a:p>
            <a:endParaRPr lang="es-E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096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¿Por qué tan diferentes?</a:t>
            </a:r>
          </a:p>
          <a:p>
            <a:pPr lvl="1"/>
            <a:endParaRPr lang="es-ES" sz="2600" i="1" dirty="0" smtClean="0"/>
          </a:p>
          <a:p>
            <a:pPr lvl="1"/>
            <a:r>
              <a:rPr lang="es-ES" sz="2600" i="1" dirty="0" smtClean="0"/>
              <a:t>Nogales Arizona: </a:t>
            </a:r>
            <a:endParaRPr lang="es-ES" sz="2600" i="1" dirty="0"/>
          </a:p>
          <a:p>
            <a:pPr lvl="2"/>
            <a:r>
              <a:rPr lang="es-ES" dirty="0" smtClean="0"/>
              <a:t>Ingreso </a:t>
            </a:r>
            <a:r>
              <a:rPr lang="es-ES" i="1" dirty="0" smtClean="0"/>
              <a:t>per </a:t>
            </a:r>
            <a:r>
              <a:rPr lang="es-ES" i="1" dirty="0" err="1" smtClean="0"/>
              <a:t>capita</a:t>
            </a:r>
            <a:r>
              <a:rPr lang="es-ES" i="1" dirty="0" smtClean="0"/>
              <a:t> </a:t>
            </a:r>
            <a:r>
              <a:rPr lang="es-ES" dirty="0" smtClean="0"/>
              <a:t>US$ 30 mil</a:t>
            </a:r>
          </a:p>
          <a:p>
            <a:pPr lvl="2"/>
            <a:r>
              <a:rPr lang="es-ES" dirty="0" smtClean="0"/>
              <a:t>La mayoría terminaron universidad</a:t>
            </a:r>
          </a:p>
          <a:p>
            <a:pPr lvl="2"/>
            <a:r>
              <a:rPr lang="es-ES" dirty="0" smtClean="0"/>
              <a:t>Adultos mayores 65 años tienen seguro médico</a:t>
            </a:r>
          </a:p>
          <a:p>
            <a:pPr lvl="2"/>
            <a:r>
              <a:rPr lang="es-ES" dirty="0" smtClean="0"/>
              <a:t>Sistema legal que funciona bien</a:t>
            </a:r>
          </a:p>
          <a:p>
            <a:pPr lvl="2"/>
            <a:r>
              <a:rPr lang="es-ES" dirty="0" smtClean="0"/>
              <a:t>Servicios </a:t>
            </a:r>
          </a:p>
          <a:p>
            <a:pPr lvl="2"/>
            <a:r>
              <a:rPr lang="es-ES" dirty="0" smtClean="0"/>
              <a:t>Paz</a:t>
            </a:r>
          </a:p>
        </p:txBody>
      </p:sp>
    </p:spTree>
    <p:extLst>
      <p:ext uri="{BB962C8B-B14F-4D97-AF65-F5344CB8AC3E}">
        <p14:creationId xmlns:p14="http://schemas.microsoft.com/office/powerpoint/2010/main" val="156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¿Por qué tan diferentes?</a:t>
            </a:r>
          </a:p>
          <a:p>
            <a:pPr lvl="1"/>
            <a:endParaRPr lang="es-ES" sz="2600" i="1" dirty="0" smtClean="0"/>
          </a:p>
          <a:p>
            <a:pPr lvl="1"/>
            <a:r>
              <a:rPr lang="es-ES" sz="2600" i="1" dirty="0" smtClean="0"/>
              <a:t>Nogales Sonora: </a:t>
            </a:r>
            <a:endParaRPr lang="es-ES" sz="2600" i="1" dirty="0"/>
          </a:p>
          <a:p>
            <a:pPr lvl="2"/>
            <a:r>
              <a:rPr lang="es-ES" dirty="0" smtClean="0"/>
              <a:t>Ingreso </a:t>
            </a:r>
            <a:r>
              <a:rPr lang="es-ES" i="1" dirty="0" smtClean="0"/>
              <a:t>per </a:t>
            </a:r>
            <a:r>
              <a:rPr lang="es-ES" i="1" dirty="0" err="1" smtClean="0"/>
              <a:t>capita</a:t>
            </a:r>
            <a:r>
              <a:rPr lang="es-ES" i="1" dirty="0" smtClean="0"/>
              <a:t> </a:t>
            </a:r>
            <a:r>
              <a:rPr lang="es-ES" dirty="0" smtClean="0"/>
              <a:t>US$ 10mil</a:t>
            </a:r>
          </a:p>
          <a:p>
            <a:pPr lvl="2"/>
            <a:r>
              <a:rPr lang="es-ES" dirty="0" smtClean="0"/>
              <a:t>La mayoría no terminaron preparatoria</a:t>
            </a:r>
          </a:p>
          <a:p>
            <a:pPr lvl="2"/>
            <a:r>
              <a:rPr lang="es-ES" dirty="0" smtClean="0"/>
              <a:t>Adultos mayores 65 años no  tienen seguro médico</a:t>
            </a:r>
          </a:p>
          <a:p>
            <a:pPr lvl="2"/>
            <a:r>
              <a:rPr lang="es-ES" dirty="0" smtClean="0"/>
              <a:t>Sistema legal corrupto</a:t>
            </a:r>
          </a:p>
          <a:p>
            <a:pPr lvl="2"/>
            <a:r>
              <a:rPr lang="es-ES" dirty="0" smtClean="0"/>
              <a:t>Servicios deficientes</a:t>
            </a:r>
          </a:p>
          <a:p>
            <a:pPr lvl="2"/>
            <a:r>
              <a:rPr lang="es-ES" dirty="0" smtClean="0"/>
              <a:t>Inseguridad</a:t>
            </a:r>
          </a:p>
        </p:txBody>
      </p:sp>
    </p:spTree>
    <p:extLst>
      <p:ext uri="{BB962C8B-B14F-4D97-AF65-F5344CB8AC3E}">
        <p14:creationId xmlns:p14="http://schemas.microsoft.com/office/powerpoint/2010/main" val="13051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>¿Por qué tan diferentes?</a:t>
            </a:r>
          </a:p>
          <a:p>
            <a:pPr lvl="1"/>
            <a:endParaRPr lang="es-ES" sz="2600" i="1" dirty="0" smtClean="0"/>
          </a:p>
          <a:p>
            <a:pPr lvl="2"/>
            <a:r>
              <a:rPr lang="es-ES" dirty="0" smtClean="0"/>
              <a:t>No es la geografía</a:t>
            </a:r>
          </a:p>
          <a:p>
            <a:pPr lvl="2"/>
            <a:r>
              <a:rPr lang="es-ES" dirty="0" smtClean="0"/>
              <a:t>No es la población</a:t>
            </a:r>
          </a:p>
          <a:p>
            <a:pPr lvl="2"/>
            <a:r>
              <a:rPr lang="es-ES" dirty="0" smtClean="0"/>
              <a:t>No es la raza</a:t>
            </a:r>
          </a:p>
          <a:p>
            <a:pPr lvl="2"/>
            <a:r>
              <a:rPr lang="es-ES" dirty="0" smtClean="0"/>
              <a:t>No es la cultura</a:t>
            </a:r>
            <a:endParaRPr lang="es-ES" dirty="0"/>
          </a:p>
          <a:p>
            <a:pPr lvl="2"/>
            <a:r>
              <a:rPr lang="es-ES" dirty="0" smtClean="0"/>
              <a:t>No es la religión</a:t>
            </a:r>
          </a:p>
          <a:p>
            <a:pPr lvl="2"/>
            <a:r>
              <a:rPr lang="es-ES" dirty="0" smtClean="0"/>
              <a:t>No es la historia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Son las INSTITUCIONES</a:t>
            </a:r>
          </a:p>
          <a:p>
            <a:pPr lvl="1"/>
            <a:endParaRPr lang="es-ES" sz="2600" dirty="0" smtClean="0"/>
          </a:p>
          <a:p>
            <a:pPr lvl="1"/>
            <a:r>
              <a:rPr lang="es-ES" sz="2600" dirty="0" smtClean="0"/>
              <a:t>Instituciones </a:t>
            </a:r>
            <a:r>
              <a:rPr lang="es-ES" sz="2600" b="1" dirty="0" smtClean="0"/>
              <a:t>extractivas</a:t>
            </a:r>
            <a:r>
              <a:rPr lang="es-ES" sz="2600" dirty="0" smtClean="0"/>
              <a:t> vs instituciones </a:t>
            </a:r>
            <a:r>
              <a:rPr lang="es-ES" sz="2600" b="1" dirty="0" smtClean="0"/>
              <a:t>inclusivas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30007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INSTITUCIONES EXTRACTIVAS</a:t>
            </a:r>
          </a:p>
          <a:p>
            <a:pPr lvl="1"/>
            <a:endParaRPr lang="es-ES" sz="2600" dirty="0" smtClean="0"/>
          </a:p>
          <a:p>
            <a:pPr lvl="1"/>
            <a:r>
              <a:rPr lang="es-ES" sz="2600" dirty="0" smtClean="0"/>
              <a:t>Aquellas gobernadas por una estrecha élite que las creó y organizó para su propio beneficio y que juegan en contra de una gran mayoría de personas</a:t>
            </a:r>
          </a:p>
        </p:txBody>
      </p:sp>
    </p:spTree>
    <p:extLst>
      <p:ext uri="{BB962C8B-B14F-4D97-AF65-F5344CB8AC3E}">
        <p14:creationId xmlns:p14="http://schemas.microsoft.com/office/powerpoint/2010/main" val="2770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285771"/>
            <a:ext cx="7610476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INSTITUCIONES INCLUSIVAS</a:t>
            </a:r>
          </a:p>
          <a:p>
            <a:endParaRPr lang="es-ES" sz="2600" dirty="0" smtClean="0"/>
          </a:p>
          <a:p>
            <a:pPr lvl="1"/>
            <a:r>
              <a:rPr lang="es-ES" sz="2600" dirty="0" smtClean="0"/>
              <a:t>Aquellas dispuestas para beneficio de las y los ciudadanos que lograron destronar a las elites que controlaban el poder y crearon una sociedad donde los derechos se distribuyeron democráticamente. </a:t>
            </a:r>
          </a:p>
        </p:txBody>
      </p:sp>
    </p:spTree>
    <p:extLst>
      <p:ext uri="{BB962C8B-B14F-4D97-AF65-F5344CB8AC3E}">
        <p14:creationId xmlns:p14="http://schemas.microsoft.com/office/powerpoint/2010/main" val="14890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285771"/>
            <a:ext cx="7610476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Las fortunas de Bill Gates y Carlos Slim pueden servir de ejemplo. </a:t>
            </a:r>
            <a:endParaRPr lang="es-ES" sz="2400" dirty="0"/>
          </a:p>
          <a:p>
            <a:pPr lvl="1"/>
            <a:endParaRPr lang="es-ES" sz="2600" b="1" dirty="0" smtClean="0"/>
          </a:p>
          <a:p>
            <a:pPr lvl="1"/>
            <a:r>
              <a:rPr lang="es-ES" sz="2600" dirty="0" smtClean="0"/>
              <a:t>Una basada en la innovación y la otra en el monopolio de las telecomunicaciones.</a:t>
            </a:r>
          </a:p>
        </p:txBody>
      </p:sp>
    </p:spTree>
    <p:extLst>
      <p:ext uri="{BB962C8B-B14F-4D97-AF65-F5344CB8AC3E}">
        <p14:creationId xmlns:p14="http://schemas.microsoft.com/office/powerpoint/2010/main" val="16964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Instituciones extractivas e instituciones inclusivas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285771"/>
            <a:ext cx="7610476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Cierre social:</a:t>
            </a:r>
          </a:p>
          <a:p>
            <a:pPr marL="0" indent="0">
              <a:buNone/>
            </a:pPr>
            <a:r>
              <a:rPr lang="es-ES_tradnl" sz="2800" i="1" dirty="0" smtClean="0"/>
              <a:t>“</a:t>
            </a:r>
            <a:r>
              <a:rPr lang="es-ES_tradnl" sz="2800" i="1" dirty="0"/>
              <a:t>esfuerzo para excluir del acceso a los bienes y/o derechos que son el producto del esfuerzo común.” </a:t>
            </a:r>
          </a:p>
          <a:p>
            <a:pPr marL="0" indent="0" algn="r">
              <a:buNone/>
            </a:pPr>
            <a:r>
              <a:rPr lang="es-ES_tradnl" sz="2800" i="1" dirty="0"/>
              <a:t>Max Weber</a:t>
            </a:r>
          </a:p>
          <a:p>
            <a:endParaRPr lang="es-ES" sz="2800" b="1" dirty="0" smtClean="0"/>
          </a:p>
          <a:p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1927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s-ES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endParaRPr lang="es-ES_tradnl" sz="2800" i="1" dirty="0" smtClean="0"/>
          </a:p>
          <a:p>
            <a:r>
              <a:rPr lang="es-ES_tradnl" sz="2800" i="1" dirty="0" smtClean="0"/>
              <a:t>El cierre social se constituye de </a:t>
            </a:r>
            <a:r>
              <a:rPr lang="es-ES_tradnl" sz="2800" i="1" dirty="0"/>
              <a:t>p</a:t>
            </a:r>
            <a:r>
              <a:rPr lang="es-ES_tradnl" sz="2800" i="1" dirty="0" smtClean="0"/>
              <a:t>rocesos que de manera sistemática, asimétrica e injustamente desigualan a las personas.</a:t>
            </a:r>
          </a:p>
        </p:txBody>
      </p:sp>
    </p:spTree>
    <p:extLst>
      <p:ext uri="{BB962C8B-B14F-4D97-AF65-F5344CB8AC3E}">
        <p14:creationId xmlns:p14="http://schemas.microsoft.com/office/powerpoint/2010/main" val="39409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s-ES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800" i="1" dirty="0" smtClean="0"/>
              <a:t>Campos </a:t>
            </a:r>
            <a:r>
              <a:rPr lang="es-ES_tradnl" sz="2800" i="1" dirty="0"/>
              <a:t>donde se desarrollan estos procesos: </a:t>
            </a:r>
            <a:r>
              <a:rPr lang="es-ES_tradnl" sz="2800" i="1" dirty="0" smtClean="0"/>
              <a:t>ingreso</a:t>
            </a:r>
            <a:r>
              <a:rPr lang="es-ES_tradnl" sz="2800" i="1" dirty="0"/>
              <a:t>, empleo, educación, salud, alimentación, justicia, </a:t>
            </a:r>
            <a:r>
              <a:rPr lang="es-ES_tradnl" sz="2800" i="1" dirty="0" smtClean="0"/>
              <a:t>libertad, comercio, crédito, etc. </a:t>
            </a:r>
            <a:endParaRPr lang="es-ES_tradnl" sz="2800" i="1" dirty="0"/>
          </a:p>
        </p:txBody>
      </p:sp>
    </p:spTree>
    <p:extLst>
      <p:ext uri="{BB962C8B-B14F-4D97-AF65-F5344CB8AC3E}">
        <p14:creationId xmlns:p14="http://schemas.microsoft.com/office/powerpoint/2010/main" val="27094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S" sz="2400" b="1" dirty="0" smtClean="0"/>
          </a:p>
          <a:p>
            <a:r>
              <a:rPr lang="es-ES" sz="2400" b="1" dirty="0" smtClean="0"/>
              <a:t>La promesa mexicana</a:t>
            </a:r>
          </a:p>
          <a:p>
            <a:r>
              <a:rPr lang="es-ES" sz="2400" b="1" dirty="0" smtClean="0"/>
              <a:t>Instituciones extractivas e instituciones inclusivas</a:t>
            </a:r>
          </a:p>
          <a:p>
            <a:r>
              <a:rPr lang="es-ES" sz="2400" b="1" dirty="0" smtClean="0"/>
              <a:t>México incluyente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63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800" i="1" dirty="0" smtClean="0"/>
              <a:t>La desigualdad económica no es igual a la desigualdad de trato</a:t>
            </a:r>
          </a:p>
          <a:p>
            <a:endParaRPr lang="es-ES_tradnl" sz="2800" i="1" dirty="0" smtClean="0"/>
          </a:p>
          <a:p>
            <a:r>
              <a:rPr lang="es-ES_tradnl" sz="2800" i="1" dirty="0" smtClean="0"/>
              <a:t>La desigualdad de trato es sinónimo de discriminación</a:t>
            </a:r>
          </a:p>
        </p:txBody>
      </p:sp>
    </p:spTree>
    <p:extLst>
      <p:ext uri="{BB962C8B-B14F-4D97-AF65-F5344CB8AC3E}">
        <p14:creationId xmlns:p14="http://schemas.microsoft.com/office/powerpoint/2010/main" val="29617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endParaRPr lang="es-ES_tradnl" sz="2800" i="1" dirty="0" smtClean="0"/>
          </a:p>
          <a:p>
            <a:r>
              <a:rPr lang="es-ES_tradnl" sz="2800" i="1" dirty="0" smtClean="0"/>
              <a:t>La política, el derecho y la acción privada pueden ser instrumentos de la civilización para ensanchar el radio del cierre social</a:t>
            </a:r>
          </a:p>
        </p:txBody>
      </p:sp>
    </p:spTree>
    <p:extLst>
      <p:ext uri="{BB962C8B-B14F-4D97-AF65-F5344CB8AC3E}">
        <p14:creationId xmlns:p14="http://schemas.microsoft.com/office/powerpoint/2010/main" val="32346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5420"/>
            <a:ext cx="8913813" cy="831273"/>
          </a:xfrm>
        </p:spPr>
        <p:txBody>
          <a:bodyPr>
            <a:normAutofit/>
          </a:bodyPr>
          <a:lstStyle/>
          <a:p>
            <a:r>
              <a:rPr lang="es-ES" sz="2400" b="1" dirty="0"/>
              <a:t>Instituciones extractivas e instituciones inclusivas</a:t>
            </a:r>
            <a:r>
              <a:rPr lang="es-ES_tradnl" sz="1800" dirty="0"/>
              <a:t/>
            </a:r>
            <a:br>
              <a:rPr lang="es-ES_tradnl" sz="1800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0146" y="2054317"/>
            <a:ext cx="7610476" cy="3670767"/>
          </a:xfrm>
        </p:spPr>
        <p:txBody>
          <a:bodyPr/>
          <a:lstStyle/>
          <a:p>
            <a:r>
              <a:rPr lang="es-ES" dirty="0" smtClean="0"/>
              <a:t>Educación (PISA)</a:t>
            </a:r>
            <a:endParaRPr lang="es-E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88896"/>
              </p:ext>
            </p:extLst>
          </p:nvPr>
        </p:nvGraphicFramePr>
        <p:xfrm>
          <a:off x="1013759" y="2527840"/>
          <a:ext cx="7900054" cy="410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o" r:id="rId4" imgW="5549900" imgH="4203700" progId="Word.Document.12">
                  <p:embed/>
                </p:oleObj>
              </mc:Choice>
              <mc:Fallback>
                <p:oleObj name="Documento" r:id="rId4" imgW="5549900" imgH="420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3759" y="2527840"/>
                        <a:ext cx="7900054" cy="4101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5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Instituciones extractivas e instituciones inclusivas</a:t>
            </a:r>
            <a:r>
              <a:rPr lang="es-ES_tradnl" sz="1800" dirty="0"/>
              <a:t/>
            </a:r>
            <a:br>
              <a:rPr lang="es-ES_tradnl" sz="1800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303" y="2595562"/>
            <a:ext cx="7610476" cy="3670767"/>
          </a:xfrm>
        </p:spPr>
        <p:txBody>
          <a:bodyPr/>
          <a:lstStyle/>
          <a:p>
            <a:r>
              <a:rPr lang="es-ES" dirty="0"/>
              <a:t>Método para la medición</a:t>
            </a:r>
          </a:p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7963"/>
              </p:ext>
            </p:extLst>
          </p:nvPr>
        </p:nvGraphicFramePr>
        <p:xfrm>
          <a:off x="1519244" y="3254139"/>
          <a:ext cx="5921959" cy="226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o" r:id="rId4" imgW="5549900" imgH="1587500" progId="Word.Document.12">
                  <p:embed/>
                </p:oleObj>
              </mc:Choice>
              <mc:Fallback>
                <p:oleObj name="Documento" r:id="rId4" imgW="5549900" imgH="158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9244" y="3254139"/>
                        <a:ext cx="5921959" cy="226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</a:t>
            </a:r>
            <a:r>
              <a:rPr lang="es-ES" sz="2400" b="1" dirty="0" smtClean="0"/>
              <a:t>matemáticas (Niveles 1-2)</a:t>
            </a:r>
            <a:endParaRPr lang="es-ES" sz="2400" dirty="0"/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55487"/>
              </p:ext>
            </p:extLst>
          </p:nvPr>
        </p:nvGraphicFramePr>
        <p:xfrm>
          <a:off x="947231" y="2991800"/>
          <a:ext cx="7220724" cy="298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</a:t>
            </a:r>
            <a:r>
              <a:rPr lang="es-ES" sz="2400" b="1" dirty="0" smtClean="0"/>
              <a:t>lectura</a:t>
            </a:r>
            <a:br>
              <a:rPr lang="es-ES" sz="2400" b="1" dirty="0" smtClean="0"/>
            </a:br>
            <a:r>
              <a:rPr lang="es-ES" sz="2400" b="1" dirty="0" smtClean="0"/>
              <a:t> </a:t>
            </a:r>
            <a:r>
              <a:rPr lang="es-ES" sz="2400" b="1" dirty="0"/>
              <a:t>(Niveles 1-2)</a:t>
            </a:r>
            <a:endParaRPr lang="es-ES" sz="2400" dirty="0"/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81871"/>
              </p:ext>
            </p:extLst>
          </p:nvPr>
        </p:nvGraphicFramePr>
        <p:xfrm>
          <a:off x="913032" y="2750009"/>
          <a:ext cx="7418288" cy="314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</a:t>
            </a:r>
            <a:r>
              <a:rPr lang="es-ES" sz="2400" b="1" dirty="0" smtClean="0"/>
              <a:t>ciencias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 (Niveles 1-2)</a:t>
            </a:r>
            <a:endParaRPr lang="es-ES" sz="2400" dirty="0"/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717384"/>
              </p:ext>
            </p:extLst>
          </p:nvPr>
        </p:nvGraphicFramePr>
        <p:xfrm>
          <a:off x="516671" y="2410658"/>
          <a:ext cx="7943816" cy="350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matemáticas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(Nivel 3)</a:t>
            </a:r>
            <a:endParaRPr lang="es-ES" sz="2400" dirty="0"/>
          </a:p>
        </p:txBody>
      </p:sp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3119"/>
              </p:ext>
            </p:extLst>
          </p:nvPr>
        </p:nvGraphicFramePr>
        <p:xfrm>
          <a:off x="538199" y="2496753"/>
          <a:ext cx="8159096" cy="344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0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</a:t>
            </a:r>
            <a:r>
              <a:rPr lang="es-ES" sz="2400" b="1" dirty="0" smtClean="0"/>
              <a:t>lectura</a:t>
            </a:r>
            <a:br>
              <a:rPr lang="es-ES" sz="2400" b="1" dirty="0" smtClean="0"/>
            </a:br>
            <a:r>
              <a:rPr lang="es-ES" sz="2400" b="1" dirty="0" smtClean="0"/>
              <a:t> </a:t>
            </a:r>
            <a:r>
              <a:rPr lang="es-ES" sz="2400" b="1" dirty="0"/>
              <a:t>(</a:t>
            </a:r>
            <a:r>
              <a:rPr lang="es-ES" sz="2400" b="1" dirty="0" smtClean="0"/>
              <a:t>Nivel 3)</a:t>
            </a:r>
            <a:endParaRPr lang="es-ES" sz="2400" dirty="0"/>
          </a:p>
        </p:txBody>
      </p:sp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06888"/>
              </p:ext>
            </p:extLst>
          </p:nvPr>
        </p:nvGraphicFramePr>
        <p:xfrm>
          <a:off x="753479" y="2733514"/>
          <a:ext cx="7728537" cy="34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07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Resultados PISA en el tiempo: </a:t>
            </a:r>
            <a:r>
              <a:rPr lang="es-ES" sz="2400" b="1" dirty="0" smtClean="0"/>
              <a:t>ciencias </a:t>
            </a:r>
            <a:br>
              <a:rPr lang="es-ES" sz="2400" b="1" dirty="0" smtClean="0"/>
            </a:br>
            <a:r>
              <a:rPr lang="es-ES" sz="2400" b="1" dirty="0" smtClean="0"/>
              <a:t>(Nivel 3)</a:t>
            </a:r>
            <a:endParaRPr lang="es-ES" sz="2400" dirty="0"/>
          </a:p>
        </p:txBody>
      </p:sp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751463"/>
              </p:ext>
            </p:extLst>
          </p:nvPr>
        </p:nvGraphicFramePr>
        <p:xfrm>
          <a:off x="803822" y="2539800"/>
          <a:ext cx="7269161" cy="331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0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30732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>La </a:t>
            </a:r>
            <a:r>
              <a:rPr lang="es-ES" sz="4400" b="1" dirty="0"/>
              <a:t>promesa mexicana</a:t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1162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3800" b="1" dirty="0" smtClean="0"/>
              <a:t>Consumo alimentario</a:t>
            </a:r>
            <a:endParaRPr lang="es-ES_tradnl" sz="3200" b="1" dirty="0" smtClean="0"/>
          </a:p>
          <a:p>
            <a:r>
              <a:rPr lang="es-ES_tradnl" sz="3200" dirty="0" smtClean="0"/>
              <a:t>3 de cada 10 menores en el campo padecen desnutrición</a:t>
            </a:r>
          </a:p>
          <a:p>
            <a:r>
              <a:rPr lang="es-ES_tradnl" sz="3200" dirty="0" smtClean="0"/>
              <a:t>7 de cada 10 menores indígenas padecen desnutrición</a:t>
            </a:r>
            <a:endParaRPr lang="es-ES_tradnl" sz="3200" dirty="0"/>
          </a:p>
          <a:p>
            <a:endParaRPr lang="es-ES_tradnl" sz="1600" dirty="0"/>
          </a:p>
          <a:p>
            <a:endParaRPr lang="es-ES_tradnl" sz="1600" dirty="0" smtClean="0"/>
          </a:p>
        </p:txBody>
      </p:sp>
    </p:spTree>
    <p:extLst>
      <p:ext uri="{BB962C8B-B14F-4D97-AF65-F5344CB8AC3E}">
        <p14:creationId xmlns:p14="http://schemas.microsoft.com/office/powerpoint/2010/main" val="29529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3600" b="1" dirty="0" smtClean="0"/>
              <a:t>	</a:t>
            </a:r>
            <a:r>
              <a:rPr lang="es-ES_tradnl" sz="3600" dirty="0" smtClean="0"/>
              <a:t>Laboral</a:t>
            </a:r>
          </a:p>
          <a:p>
            <a:r>
              <a:rPr lang="es-ES_tradnl" sz="3600" dirty="0" smtClean="0"/>
              <a:t>6 de cada 10 empleos están en la informalidad-precariedad</a:t>
            </a:r>
          </a:p>
          <a:p>
            <a:r>
              <a:rPr lang="es-ES_tradnl" sz="3600" dirty="0" smtClean="0"/>
              <a:t>8 de cada 10 son </a:t>
            </a:r>
            <a:r>
              <a:rPr lang="es-ES_tradnl" sz="3600" dirty="0" err="1" smtClean="0"/>
              <a:t>jovenes</a:t>
            </a:r>
            <a:endParaRPr lang="es-ES_tradnl" sz="3600" dirty="0" smtClean="0"/>
          </a:p>
        </p:txBody>
      </p:sp>
    </p:spTree>
    <p:extLst>
      <p:ext uri="{BB962C8B-B14F-4D97-AF65-F5344CB8AC3E}">
        <p14:creationId xmlns:p14="http://schemas.microsoft.com/office/powerpoint/2010/main" val="2647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3600" b="1" dirty="0" smtClean="0"/>
              <a:t>	</a:t>
            </a:r>
            <a:r>
              <a:rPr lang="es-ES_tradnl" sz="3600" dirty="0" smtClean="0"/>
              <a:t>Salud</a:t>
            </a:r>
          </a:p>
          <a:p>
            <a:r>
              <a:rPr lang="es-ES_tradnl" sz="3600" dirty="0" smtClean="0"/>
              <a:t>37 % no cuentan con 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362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3600" b="1" dirty="0" smtClean="0"/>
              <a:t>	</a:t>
            </a:r>
            <a:r>
              <a:rPr lang="es-ES_tradnl" sz="3600" dirty="0" smtClean="0"/>
              <a:t>Justicia</a:t>
            </a:r>
          </a:p>
          <a:p>
            <a:r>
              <a:rPr lang="es-ES_tradnl" sz="3600" dirty="0" smtClean="0"/>
              <a:t>42% de la población carcelaria tiene entre 18 y 25 años</a:t>
            </a:r>
          </a:p>
        </p:txBody>
      </p:sp>
    </p:spTree>
    <p:extLst>
      <p:ext uri="{BB962C8B-B14F-4D97-AF65-F5344CB8AC3E}">
        <p14:creationId xmlns:p14="http://schemas.microsoft.com/office/powerpoint/2010/main" val="750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Instituciones extractivas e instituciones inclusivas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3600" b="1" dirty="0" smtClean="0"/>
              <a:t>	</a:t>
            </a:r>
            <a:r>
              <a:rPr lang="es-ES_tradnl" sz="3600" dirty="0" smtClean="0"/>
              <a:t>Personas con discapacidad</a:t>
            </a:r>
          </a:p>
          <a:p>
            <a:r>
              <a:rPr lang="es-ES_tradnl" sz="3600" dirty="0" smtClean="0"/>
              <a:t>8 de cada 10 advierten discriminación en el empleo</a:t>
            </a:r>
          </a:p>
        </p:txBody>
      </p:sp>
    </p:spTree>
    <p:extLst>
      <p:ext uri="{BB962C8B-B14F-4D97-AF65-F5344CB8AC3E}">
        <p14:creationId xmlns:p14="http://schemas.microsoft.com/office/powerpoint/2010/main" val="4239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30732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>México incluyente</a:t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171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400" b="1" dirty="0" smtClean="0"/>
              <a:t>	Hemos logrado desconcentrar el poder:</a:t>
            </a:r>
          </a:p>
          <a:p>
            <a:pPr marL="342900" indent="-342900">
              <a:buFontTx/>
              <a:buChar char="•"/>
            </a:pPr>
            <a:r>
              <a:rPr lang="es-ES_tradnl" sz="2400" dirty="0" smtClean="0"/>
              <a:t>Partidos</a:t>
            </a:r>
          </a:p>
          <a:p>
            <a:pPr marL="342900" indent="-342900">
              <a:buFontTx/>
              <a:buChar char="•"/>
            </a:pPr>
            <a:r>
              <a:rPr lang="es-ES_tradnl" sz="2400" dirty="0" smtClean="0"/>
              <a:t>Poderes Públicos</a:t>
            </a:r>
          </a:p>
          <a:p>
            <a:pPr marL="342900" indent="-342900">
              <a:buFontTx/>
              <a:buChar char="•"/>
            </a:pPr>
            <a:r>
              <a:rPr lang="es-ES_tradnl" sz="2400" dirty="0" smtClean="0"/>
              <a:t>Organismos de control</a:t>
            </a:r>
          </a:p>
          <a:p>
            <a:pPr marL="342900" indent="-342900">
              <a:buFontTx/>
              <a:buChar char="•"/>
            </a:pPr>
            <a:r>
              <a:rPr lang="es-ES_tradnl" sz="2400" dirty="0" smtClean="0"/>
              <a:t>Opinión pública</a:t>
            </a:r>
          </a:p>
        </p:txBody>
      </p:sp>
    </p:spTree>
    <p:extLst>
      <p:ext uri="{BB962C8B-B14F-4D97-AF65-F5344CB8AC3E}">
        <p14:creationId xmlns:p14="http://schemas.microsoft.com/office/powerpoint/2010/main" val="2969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400" b="1" dirty="0" smtClean="0"/>
              <a:t>	</a:t>
            </a:r>
          </a:p>
          <a:p>
            <a:r>
              <a:rPr lang="es-ES_tradnl" sz="2800" b="1" dirty="0" smtClean="0"/>
              <a:t>Sin embargo, la intensidad de la participación ciudadana todavía es insuficiente</a:t>
            </a:r>
          </a:p>
        </p:txBody>
      </p:sp>
    </p:spTree>
    <p:extLst>
      <p:ext uri="{BB962C8B-B14F-4D97-AF65-F5344CB8AC3E}">
        <p14:creationId xmlns:p14="http://schemas.microsoft.com/office/powerpoint/2010/main" val="40082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400" b="1" dirty="0" smtClean="0"/>
              <a:t>	</a:t>
            </a:r>
          </a:p>
          <a:p>
            <a:r>
              <a:rPr lang="es-ES_tradnl" sz="2800" b="1" dirty="0" smtClean="0"/>
              <a:t>Sin embargo, la intensidad de la participación ciudadana todavía es insuficiente</a:t>
            </a:r>
          </a:p>
        </p:txBody>
      </p:sp>
    </p:spTree>
    <p:extLst>
      <p:ext uri="{BB962C8B-B14F-4D97-AF65-F5344CB8AC3E}">
        <p14:creationId xmlns:p14="http://schemas.microsoft.com/office/powerpoint/2010/main" val="16547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pPr algn="ctr"/>
            <a:r>
              <a:rPr lang="en-US" sz="2800" b="1" dirty="0" smtClean="0"/>
              <a:t>ESTADO DE ÁNIMO</a:t>
            </a:r>
          </a:p>
          <a:p>
            <a:pPr algn="ctr"/>
            <a:r>
              <a:rPr lang="en-US" sz="2800" b="1" dirty="0" smtClean="0"/>
              <a:t>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68258"/>
              </p:ext>
            </p:extLst>
          </p:nvPr>
        </p:nvGraphicFramePr>
        <p:xfrm>
          <a:off x="914400" y="4360334"/>
          <a:ext cx="7806267" cy="588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Documento" r:id="rId4" imgW="5753100" imgH="8255000" progId="Word.Document.12">
                  <p:embed/>
                </p:oleObj>
              </mc:Choice>
              <mc:Fallback>
                <p:oleObj name="Documento" r:id="rId4" imgW="5753100" imgH="825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360334"/>
                        <a:ext cx="7806267" cy="588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8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2400" b="1" dirty="0" smtClean="0"/>
          </a:p>
          <a:p>
            <a:r>
              <a:rPr lang="es-ES" sz="2400" dirty="0" smtClean="0"/>
              <a:t>George Friedman, </a:t>
            </a:r>
            <a:r>
              <a:rPr lang="es-ES" sz="2400" i="1" dirty="0" err="1" smtClean="0"/>
              <a:t>The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Next</a:t>
            </a:r>
            <a:r>
              <a:rPr lang="es-ES" sz="2400" i="1" dirty="0" smtClean="0"/>
              <a:t> 100 </a:t>
            </a:r>
            <a:r>
              <a:rPr lang="es-ES" sz="2400" i="1" dirty="0" err="1" smtClean="0"/>
              <a:t>Year</a:t>
            </a:r>
            <a:r>
              <a:rPr lang="es-ES" sz="2400" i="1" dirty="0" smtClean="0"/>
              <a:t>: a </a:t>
            </a:r>
            <a:r>
              <a:rPr lang="es-ES" sz="2400" i="1" dirty="0" err="1" smtClean="0"/>
              <a:t>forecast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for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the</a:t>
            </a:r>
            <a:r>
              <a:rPr lang="es-ES" sz="2400" i="1" dirty="0" smtClean="0"/>
              <a:t> 21 Century</a:t>
            </a:r>
          </a:p>
          <a:p>
            <a:pPr lvl="1"/>
            <a:endParaRPr lang="es-ES" sz="2200" b="1" dirty="0" smtClean="0"/>
          </a:p>
          <a:p>
            <a:pPr lvl="1"/>
            <a:r>
              <a:rPr lang="es-ES" sz="2200" b="1" dirty="0" smtClean="0"/>
              <a:t>México </a:t>
            </a:r>
            <a:r>
              <a:rPr lang="es-ES" sz="2200" b="1" dirty="0"/>
              <a:t>está llamado a ser potencia mundial para el </a:t>
            </a:r>
            <a:r>
              <a:rPr lang="es-ES" sz="2200" b="1" dirty="0" smtClean="0"/>
              <a:t>2050</a:t>
            </a:r>
          </a:p>
          <a:p>
            <a:pPr marL="1035050" lvl="3" indent="0">
              <a:buNone/>
            </a:pPr>
            <a:r>
              <a:rPr lang="es-ES" sz="2200" i="1" dirty="0" smtClean="0"/>
              <a:t>Alemania o Japón (1950), China (1970), México (2013)</a:t>
            </a:r>
          </a:p>
        </p:txBody>
      </p:sp>
    </p:spTree>
    <p:extLst>
      <p:ext uri="{BB962C8B-B14F-4D97-AF65-F5344CB8AC3E}">
        <p14:creationId xmlns:p14="http://schemas.microsoft.com/office/powerpoint/2010/main" val="2229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pPr algn="ctr"/>
            <a:r>
              <a:rPr lang="en-US" sz="2800" b="1" dirty="0" smtClean="0"/>
              <a:t>ESTADO DE </a:t>
            </a:r>
            <a:r>
              <a:rPr lang="es-ES" sz="2800" b="1" dirty="0" smtClean="0"/>
              <a:t>ÁNIMO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95676"/>
              </p:ext>
            </p:extLst>
          </p:nvPr>
        </p:nvGraphicFramePr>
        <p:xfrm>
          <a:off x="914399" y="4339167"/>
          <a:ext cx="7827433" cy="897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ocumento" r:id="rId4" imgW="5753100" imgH="8255000" progId="Word.Document.12">
                  <p:embed/>
                </p:oleObj>
              </mc:Choice>
              <mc:Fallback>
                <p:oleObj name="Documento" r:id="rId4" imgW="5753100" imgH="825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4339167"/>
                        <a:ext cx="7827433" cy="897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0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pPr algn="ctr"/>
            <a:r>
              <a:rPr lang="en-US" sz="2800" b="1" dirty="0" smtClean="0"/>
              <a:t>ESTADO DE ÁNIMO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 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02860"/>
              </p:ext>
            </p:extLst>
          </p:nvPr>
        </p:nvGraphicFramePr>
        <p:xfrm>
          <a:off x="914400" y="4214091"/>
          <a:ext cx="7848600" cy="749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o" r:id="rId4" imgW="5753100" imgH="8255000" progId="Word.Document.12">
                  <p:embed/>
                </p:oleObj>
              </mc:Choice>
              <mc:Fallback>
                <p:oleObj name="Documento" r:id="rId4" imgW="5753100" imgH="825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214091"/>
                        <a:ext cx="7848600" cy="749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" sz="4000" b="1" dirty="0"/>
              <a:t>México incluyente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1600" dirty="0" smtClean="0"/>
          </a:p>
          <a:p>
            <a:r>
              <a:rPr lang="es-ES_tradnl" sz="2400" b="1" dirty="0" smtClean="0"/>
              <a:t>	</a:t>
            </a:r>
          </a:p>
          <a:p>
            <a:r>
              <a:rPr lang="es-ES_tradnl" sz="2800" b="1" dirty="0" smtClean="0"/>
              <a:t>La democracia requiere dejar atrás el asistencialismo para dar paso a una cultura basada en los derechos. </a:t>
            </a:r>
          </a:p>
        </p:txBody>
      </p:sp>
    </p:spTree>
    <p:extLst>
      <p:ext uri="{BB962C8B-B14F-4D97-AF65-F5344CB8AC3E}">
        <p14:creationId xmlns:p14="http://schemas.microsoft.com/office/powerpoint/2010/main" val="40090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30732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 smtClean="0"/>
              <a:t>Conclusiones</a:t>
            </a: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394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51291"/>
            <a:ext cx="8915400" cy="1583852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Conclusiones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2800" dirty="0" smtClean="0"/>
              <a:t>México merecerá ser una nación relevante si:</a:t>
            </a:r>
            <a:endParaRPr lang="es-ES_tradnl" sz="1600" dirty="0" smtClean="0"/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Construimos instituciones incluyentes</a:t>
            </a:r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Desmantelamos las instituciones extractivas</a:t>
            </a:r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Enfrentamos la desigualdad(económica y trato)</a:t>
            </a:r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Resolvemos la violencia</a:t>
            </a:r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Intensificamos la participación</a:t>
            </a:r>
          </a:p>
          <a:p>
            <a:pPr marL="342900" indent="-342900">
              <a:buFontTx/>
              <a:buChar char="•"/>
            </a:pPr>
            <a:r>
              <a:rPr lang="es-ES_tradnl" sz="2400" b="1" dirty="0" smtClean="0"/>
              <a:t>Dejamos atrás la visión asistencialista</a:t>
            </a:r>
          </a:p>
          <a:p>
            <a:endParaRPr lang="es-ES_tradnl" sz="2400" b="1" dirty="0" smtClean="0"/>
          </a:p>
          <a:p>
            <a:endParaRPr lang="es-ES_trad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120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endParaRPr lang="es-ES" sz="2200" b="1" dirty="0" smtClean="0"/>
          </a:p>
          <a:p>
            <a:pPr lvl="1"/>
            <a:r>
              <a:rPr lang="es-ES" sz="2200" b="1" dirty="0" smtClean="0"/>
              <a:t>México es la economía número 15 del planeta. Apenas detrás de Australia.</a:t>
            </a:r>
          </a:p>
          <a:p>
            <a:pPr lvl="1"/>
            <a:endParaRPr lang="es-ES" sz="2200" b="1" dirty="0"/>
          </a:p>
          <a:p>
            <a:pPr lvl="1"/>
            <a:r>
              <a:rPr lang="es-ES" sz="2200" b="1" dirty="0" smtClean="0"/>
              <a:t>Cuenta con una fuerza laboral impresionante</a:t>
            </a:r>
          </a:p>
          <a:p>
            <a:pPr lvl="3"/>
            <a:r>
              <a:rPr lang="es-ES" sz="2200" i="1" dirty="0" smtClean="0"/>
              <a:t>(1950) 27 millones</a:t>
            </a:r>
          </a:p>
          <a:p>
            <a:pPr lvl="3"/>
            <a:r>
              <a:rPr lang="es-ES" sz="2200" i="1" dirty="0" smtClean="0"/>
              <a:t>(2013) 112 millones</a:t>
            </a:r>
          </a:p>
          <a:p>
            <a:pPr lvl="3"/>
            <a:r>
              <a:rPr lang="es-ES" sz="2200" i="1" dirty="0" smtClean="0"/>
              <a:t>(2050) 120 millones</a:t>
            </a:r>
          </a:p>
        </p:txBody>
      </p:sp>
    </p:spTree>
    <p:extLst>
      <p:ext uri="{BB962C8B-B14F-4D97-AF65-F5344CB8AC3E}">
        <p14:creationId xmlns:p14="http://schemas.microsoft.com/office/powerpoint/2010/main" val="5355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endParaRPr lang="es-ES" sz="2200" b="1" dirty="0" smtClean="0"/>
          </a:p>
          <a:p>
            <a:pPr marL="685800" lvl="2" indent="0">
              <a:buNone/>
            </a:pPr>
            <a:endParaRPr lang="es-ES" sz="2200" b="1" dirty="0"/>
          </a:p>
          <a:p>
            <a:pPr lvl="2"/>
            <a:r>
              <a:rPr lang="es-ES" sz="2200" b="1" dirty="0" smtClean="0"/>
              <a:t>Se encuentra en una geografía privilegiada</a:t>
            </a:r>
          </a:p>
          <a:p>
            <a:pPr lvl="2"/>
            <a:endParaRPr lang="es-ES" sz="2200" b="1" dirty="0" smtClean="0"/>
          </a:p>
          <a:p>
            <a:pPr lvl="3"/>
            <a:r>
              <a:rPr lang="es-ES" sz="2200" b="1" dirty="0" smtClean="0"/>
              <a:t>Acceso simultáneo al Pacífico y el Atlántico</a:t>
            </a:r>
            <a:endParaRPr lang="es-ES" sz="2200" b="1" dirty="0"/>
          </a:p>
          <a:p>
            <a:pPr lvl="3"/>
            <a:r>
              <a:rPr lang="es-ES" sz="2200" b="1" dirty="0" smtClean="0"/>
              <a:t>Forma parte de Norte América (centro de gravedad del sistema internacional)</a:t>
            </a:r>
          </a:p>
        </p:txBody>
      </p:sp>
    </p:spTree>
    <p:extLst>
      <p:ext uri="{BB962C8B-B14F-4D97-AF65-F5344CB8AC3E}">
        <p14:creationId xmlns:p14="http://schemas.microsoft.com/office/powerpoint/2010/main" val="25237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endParaRPr lang="es-ES" sz="2200" b="1" dirty="0" smtClean="0"/>
          </a:p>
          <a:p>
            <a:pPr lvl="1"/>
            <a:r>
              <a:rPr lang="es-ES" sz="2200" b="1" dirty="0" smtClean="0"/>
              <a:t>Sin embargo,</a:t>
            </a:r>
          </a:p>
          <a:p>
            <a:pPr lvl="1"/>
            <a:endParaRPr lang="es-ES" sz="2200" b="1" dirty="0"/>
          </a:p>
          <a:p>
            <a:pPr lvl="2"/>
            <a:r>
              <a:rPr lang="es-ES" sz="2200" b="1" dirty="0" smtClean="0"/>
              <a:t>En cuanto al ingreso per </a:t>
            </a:r>
            <a:r>
              <a:rPr lang="es-ES" sz="2200" b="1" dirty="0" err="1" smtClean="0"/>
              <a:t>capita</a:t>
            </a:r>
            <a:r>
              <a:rPr lang="es-ES" sz="2200" b="1" dirty="0" smtClean="0"/>
              <a:t> se ubica en el lugar No. 60 </a:t>
            </a:r>
          </a:p>
          <a:p>
            <a:pPr lvl="3"/>
            <a:endParaRPr lang="es-ES" sz="2200" b="1" i="1" dirty="0"/>
          </a:p>
          <a:p>
            <a:pPr lvl="3"/>
            <a:r>
              <a:rPr lang="es-ES" sz="2200" i="1" dirty="0" smtClean="0"/>
              <a:t>12 mil dólares al año</a:t>
            </a:r>
          </a:p>
          <a:p>
            <a:pPr lvl="3"/>
            <a:r>
              <a:rPr lang="es-ES" sz="2200" i="1" dirty="0" smtClean="0"/>
              <a:t>Similar a Turquía pero mucho mejor que China</a:t>
            </a:r>
          </a:p>
        </p:txBody>
      </p:sp>
    </p:spTree>
    <p:extLst>
      <p:ext uri="{BB962C8B-B14F-4D97-AF65-F5344CB8AC3E}">
        <p14:creationId xmlns:p14="http://schemas.microsoft.com/office/powerpoint/2010/main" val="6274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promesa mexicana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endParaRPr lang="es-ES" sz="2200" b="1" dirty="0" smtClean="0"/>
          </a:p>
          <a:p>
            <a:pPr lvl="1"/>
            <a:r>
              <a:rPr lang="es-ES" sz="2200" b="1" dirty="0" smtClean="0"/>
              <a:t>Desigualdad económica</a:t>
            </a:r>
          </a:p>
          <a:p>
            <a:pPr lvl="1"/>
            <a:endParaRPr lang="es-ES" sz="22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67599"/>
              </p:ext>
            </p:extLst>
          </p:nvPr>
        </p:nvGraphicFramePr>
        <p:xfrm>
          <a:off x="1287977" y="3950183"/>
          <a:ext cx="7856023" cy="17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o" r:id="rId4" imgW="5753100" imgH="1282700" progId="Word.Document.12">
                  <p:embed/>
                </p:oleObj>
              </mc:Choice>
              <mc:Fallback>
                <p:oleObj name="Documento" r:id="rId4" imgW="57531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977" y="3950183"/>
                        <a:ext cx="7856023" cy="172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ció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Percepción.thmx</Template>
  <TotalTime>837</TotalTime>
  <Words>991</Words>
  <Application>Microsoft Office PowerPoint</Application>
  <PresentationFormat>Presentación en pantalla (4:3)</PresentationFormat>
  <Paragraphs>230</Paragraphs>
  <Slides>54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6" baseType="lpstr">
      <vt:lpstr>Percepción</vt:lpstr>
      <vt:lpstr>Documento</vt:lpstr>
      <vt:lpstr>La participación ciudadana y el futuro de México</vt:lpstr>
      <vt:lpstr>Tesis</vt:lpstr>
      <vt:lpstr>Plan</vt:lpstr>
      <vt:lpstr>  La promesa mexicana  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La promesa mexicana</vt:lpstr>
      <vt:lpstr>   Instituciones extractivas e instituciones inclusivas   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Instituciones extractivas e instituciones inclusivas</vt:lpstr>
      <vt:lpstr> Instituciones extractivas e instituciones inclusivas </vt:lpstr>
      <vt:lpstr> Instituciones extractivas e instituciones inclusivas  </vt:lpstr>
      <vt:lpstr>Instituciones extractivas e instituciones inclusivas </vt:lpstr>
      <vt:lpstr>Instituciones extractivas e instituciones inclusivas </vt:lpstr>
      <vt:lpstr>Instituciones extractivas e instituciones inclusivas </vt:lpstr>
      <vt:lpstr>Instituciones extractivas e instituciones inclusivas </vt:lpstr>
      <vt:lpstr>Resultados PISA en el tiempo: matemáticas (Niveles 1-2)</vt:lpstr>
      <vt:lpstr>Resultados PISA en el tiempo: lectura  (Niveles 1-2)</vt:lpstr>
      <vt:lpstr>Resultados PISA en el tiempo: ciencias  (Niveles 1-2)</vt:lpstr>
      <vt:lpstr>Resultados PISA en el tiempo: matemáticas  (Nivel 3)</vt:lpstr>
      <vt:lpstr>Resultados PISA en el tiempo: lectura  (Nivel 3)</vt:lpstr>
      <vt:lpstr>Resultados PISA en el tiempo: ciencias  (Nivel 3)</vt:lpstr>
      <vt:lpstr> Instituciones extractivas e instituciones inclusivas  </vt:lpstr>
      <vt:lpstr> Instituciones extractivas e instituciones inclusivas  </vt:lpstr>
      <vt:lpstr>Instituciones extractivas e instituciones inclusivas  </vt:lpstr>
      <vt:lpstr>Instituciones extractivas e instituciones inclusivas </vt:lpstr>
      <vt:lpstr>Instituciones extractivas e instituciones inclusivas </vt:lpstr>
      <vt:lpstr>   México incluyente    </vt:lpstr>
      <vt:lpstr>México incluyente </vt:lpstr>
      <vt:lpstr>México incluyente </vt:lpstr>
      <vt:lpstr>México incluyente </vt:lpstr>
      <vt:lpstr>México incluyente</vt:lpstr>
      <vt:lpstr>México incluyente</vt:lpstr>
      <vt:lpstr>México incluyente</vt:lpstr>
      <vt:lpstr>México incluyente </vt:lpstr>
      <vt:lpstr>   Conclusiones   </vt:lpstr>
      <vt:lpstr>Conclusiones</vt:lpstr>
    </vt:vector>
  </TitlesOfParts>
  <Company>Profin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política del fracaso en la educación básica</dc:title>
  <dc:creator>Ricardo Raphael</dc:creator>
  <cp:lastModifiedBy>usuario</cp:lastModifiedBy>
  <cp:revision>77</cp:revision>
  <dcterms:created xsi:type="dcterms:W3CDTF">2011-06-30T17:20:03Z</dcterms:created>
  <dcterms:modified xsi:type="dcterms:W3CDTF">2013-04-30T19:32:34Z</dcterms:modified>
</cp:coreProperties>
</file>